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13" r:id="rId5"/>
    <p:sldId id="397" r:id="rId6"/>
    <p:sldId id="384" r:id="rId7"/>
    <p:sldId id="385" r:id="rId8"/>
    <p:sldId id="392" r:id="rId9"/>
    <p:sldId id="387" r:id="rId10"/>
    <p:sldId id="389" r:id="rId11"/>
    <p:sldId id="390" r:id="rId12"/>
    <p:sldId id="391" r:id="rId13"/>
    <p:sldId id="318" r:id="rId14"/>
    <p:sldId id="378" r:id="rId15"/>
    <p:sldId id="366" r:id="rId16"/>
    <p:sldId id="369" r:id="rId17"/>
    <p:sldId id="373" r:id="rId18"/>
    <p:sldId id="396" r:id="rId19"/>
    <p:sldId id="380" r:id="rId20"/>
    <p:sldId id="398" r:id="rId21"/>
    <p:sldId id="393" r:id="rId22"/>
    <p:sldId id="394" r:id="rId23"/>
    <p:sldId id="395" r:id="rId24"/>
    <p:sldId id="371" r:id="rId25"/>
    <p:sldId id="376" r:id="rId26"/>
    <p:sldId id="319" r:id="rId27"/>
  </p:sldIdLst>
  <p:sldSz cx="12192000" cy="6858000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Grande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Lucida Grande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Lucida Grande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Lucida Grande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Lucida Grande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6E"/>
    <a:srgbClr val="006EB6"/>
    <a:srgbClr val="369929"/>
    <a:srgbClr val="55864E"/>
    <a:srgbClr val="04AC00"/>
    <a:srgbClr val="000000"/>
    <a:srgbClr val="FFFF00"/>
    <a:srgbClr val="BFC006"/>
    <a:srgbClr val="C50606"/>
    <a:srgbClr val="034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87074" autoAdjust="0"/>
  </p:normalViewPr>
  <p:slideViewPr>
    <p:cSldViewPr snapToObjects="1">
      <p:cViewPr varScale="1">
        <p:scale>
          <a:sx n="96" d="100"/>
          <a:sy n="96" d="100"/>
        </p:scale>
        <p:origin x="131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rgbClr val="003D6E"/>
                </a:solidFill>
                <a:latin typeface="Arial Narrow" panose="020B0606020202030204" pitchFamily="34" charset="0"/>
              </a:rPr>
              <a:t>Biogut</a:t>
            </a:r>
            <a:r>
              <a:rPr lang="en-US" dirty="0">
                <a:solidFill>
                  <a:srgbClr val="003D6E"/>
                </a:solidFill>
                <a:latin typeface="Arial Narrow" panose="020B0606020202030204" pitchFamily="34" charset="0"/>
              </a:rPr>
              <a:t> Saarland Mg/</a:t>
            </a:r>
            <a:r>
              <a:rPr lang="en-US" dirty="0" err="1">
                <a:solidFill>
                  <a:srgbClr val="003D6E"/>
                </a:solidFill>
                <a:latin typeface="Arial Narrow" panose="020B0606020202030204" pitchFamily="34" charset="0"/>
              </a:rPr>
              <a:t>Jahr</a:t>
            </a:r>
            <a:endParaRPr lang="en-US" dirty="0">
              <a:solidFill>
                <a:srgbClr val="003D6E"/>
              </a:solidFill>
              <a:latin typeface="Arial Narrow" panose="020B0606020202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Biogut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Tabelle1!$B$2:$B$11</c:f>
              <c:numCache>
                <c:formatCode>General</c:formatCode>
                <c:ptCount val="10"/>
                <c:pt idx="0">
                  <c:v>56665</c:v>
                </c:pt>
                <c:pt idx="1">
                  <c:v>57437</c:v>
                </c:pt>
                <c:pt idx="2">
                  <c:v>59329</c:v>
                </c:pt>
                <c:pt idx="3">
                  <c:v>60222</c:v>
                </c:pt>
                <c:pt idx="4">
                  <c:v>59893</c:v>
                </c:pt>
                <c:pt idx="5">
                  <c:v>65361</c:v>
                </c:pt>
                <c:pt idx="6">
                  <c:v>69006</c:v>
                </c:pt>
                <c:pt idx="7">
                  <c:v>62670</c:v>
                </c:pt>
                <c:pt idx="8">
                  <c:v>62924</c:v>
                </c:pt>
                <c:pt idx="9">
                  <c:v>64213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58-4A3C-9668-812019BBC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9029616"/>
        <c:axId val="399035192"/>
      </c:lineChart>
      <c:catAx>
        <c:axId val="39902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E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99035192"/>
        <c:crosses val="autoZero"/>
        <c:auto val="1"/>
        <c:lblAlgn val="ctr"/>
        <c:lblOffset val="100"/>
        <c:noMultiLvlLbl val="0"/>
      </c:catAx>
      <c:valAx>
        <c:axId val="399035192"/>
        <c:scaling>
          <c:orientation val="minMax"/>
          <c:max val="70000"/>
          <c:min val="5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E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9902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2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141DD-C0A7-4E35-AB18-EC0EAED9ED6F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9C3D7-46C6-475A-9FF4-23A68DE28667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778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006BD20-6ABE-4564-B3C0-66E8793BDB30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defTabSz="914378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2932D4-E38C-47DF-83F5-1BA3667B02B0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50294" y="1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 defTabSz="914378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B521262-310A-4AE8-9695-2AC5DF28F241}" type="datetimeFigureOut">
              <a:rPr lang="de-DE" altLang="de-DE"/>
              <a:pPr>
                <a:defRPr/>
              </a:pPr>
              <a:t>29.09.2025</a:t>
            </a:fld>
            <a:endParaRPr lang="de-DE" alt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699860E4-72E2-43B1-9107-DA66C1FD93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9E8E6C2C-F16A-416B-9068-FFAADD6A5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79464" y="4716193"/>
            <a:ext cx="5438748" cy="446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42DEDE-7154-48AE-A009-19AA595AAE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defTabSz="914378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939398-2A47-494D-B32F-1F60E6498D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 defTabSz="914378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C4CCEB3-4164-4C30-B117-975EC6E26F1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17737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981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797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107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0038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05714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100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9805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523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CCEB3-4164-4C30-B117-975EC6E26F1F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61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D32BC20-C996-438C-950A-59F17CF3B7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413" cy="3887435"/>
          </a:xfrm>
          <a:prstGeom prst="rect">
            <a:avLst/>
          </a:prstGeom>
        </p:spPr>
      </p:pic>
      <p:pic>
        <p:nvPicPr>
          <p:cNvPr id="5" name="Grafik 9">
            <a:extLst>
              <a:ext uri="{FF2B5EF4-FFF2-40B4-BE49-F238E27FC236}">
                <a16:creationId xmlns:a16="http://schemas.microsoft.com/office/drawing/2014/main" id="{CBDDBCF5-E33D-41D5-9F1B-38596BB26E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688" y="6002338"/>
            <a:ext cx="20383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9">
            <a:extLst>
              <a:ext uri="{FF2B5EF4-FFF2-40B4-BE49-F238E27FC236}">
                <a16:creationId xmlns:a16="http://schemas.microsoft.com/office/drawing/2014/main" id="{A36EB64D-D1E4-4C5F-BDAB-246531CBC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276475"/>
            <a:ext cx="12193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itelplatzhalter 1"/>
          <p:cNvSpPr>
            <a:spLocks noGrp="1"/>
          </p:cNvSpPr>
          <p:nvPr>
            <p:ph type="ctrTitle"/>
          </p:nvPr>
        </p:nvSpPr>
        <p:spPr>
          <a:xfrm>
            <a:off x="1059934" y="4164183"/>
            <a:ext cx="10080000" cy="1080000"/>
          </a:xfrm>
        </p:spPr>
        <p:txBody>
          <a:bodyPr anchor="ctr"/>
          <a:lstStyle>
            <a:lvl1pPr>
              <a:lnSpc>
                <a:spcPct val="90000"/>
              </a:lnSpc>
              <a:defRPr sz="3600" smtClean="0"/>
            </a:lvl1pPr>
          </a:lstStyle>
          <a:p>
            <a:pPr lvl="0"/>
            <a:endParaRPr lang="de-DE" altLang="de-DE" noProof="0" dirty="0"/>
          </a:p>
        </p:txBody>
      </p:sp>
      <p:sp>
        <p:nvSpPr>
          <p:cNvPr id="51203" name="Textplatzhalter 2"/>
          <p:cNvSpPr>
            <a:spLocks noGrp="1"/>
          </p:cNvSpPr>
          <p:nvPr>
            <p:ph type="subTitle" idx="1"/>
          </p:nvPr>
        </p:nvSpPr>
        <p:spPr>
          <a:xfrm>
            <a:off x="1059934" y="5262152"/>
            <a:ext cx="10080000" cy="900000"/>
          </a:xfrm>
          <a:extLst>
            <a:ext uri="{909E8E84-426E-40DD-AFC4-6F175D3DCCD1}">
              <a14:hiddenFill xmlns:a14="http://schemas.microsoft.com/office/drawing/2010/main">
                <a:solidFill>
                  <a:srgbClr val="1857B4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smtClean="0">
                <a:solidFill>
                  <a:srgbClr val="006EB6"/>
                </a:solidFill>
              </a:defRPr>
            </a:lvl1pPr>
          </a:lstStyle>
          <a:p>
            <a:pPr lvl="0"/>
            <a:r>
              <a:rPr lang="de-DE" altLang="de-DE" noProof="0" dirty="0"/>
              <a:t>Master-Untertitelformat bearbeiten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F93DE2E1-3DCA-4FFD-B97F-A4B3E44D92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117600" y="6438900"/>
            <a:ext cx="7213600" cy="242888"/>
          </a:xfrm>
        </p:spPr>
        <p:txBody>
          <a:bodyPr anchor="ctr"/>
          <a:lstStyle>
            <a:lvl1pPr>
              <a:defRPr sz="1400" b="0">
                <a:solidFill>
                  <a:srgbClr val="003D6E"/>
                </a:solidFill>
              </a:defRPr>
            </a:lvl1pPr>
          </a:lstStyle>
          <a:p>
            <a:pPr>
              <a:defRPr/>
            </a:pPr>
            <a:r>
              <a:rPr lang="de-DE" altLang="de-DE" dirty="0">
                <a:latin typeface="Arial" panose="020B0604020202020204" pitchFamily="34" charset="0"/>
              </a:rPr>
              <a:t>Entsorgungsverband Saar, Anschluss- und Benutzungszwang, Sabine Müller 24.07.2025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2949310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>
            <a:extLst>
              <a:ext uri="{FF2B5EF4-FFF2-40B4-BE49-F238E27FC236}">
                <a16:creationId xmlns:a16="http://schemas.microsoft.com/office/drawing/2014/main" id="{E8B643A7-31C2-491D-829F-751B32C9E2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9286A-87CB-47B7-AF13-BED9AF1A1146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5D6C798A-C9FF-4810-B243-BE530BD4B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736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-27384"/>
            <a:ext cx="12219874" cy="4005064"/>
          </a:xfrm>
          <a:prstGeom prst="rect">
            <a:avLst/>
          </a:prstGeom>
        </p:spPr>
      </p:pic>
      <p:pic>
        <p:nvPicPr>
          <p:cNvPr id="5" name="Grafik 9">
            <a:extLst>
              <a:ext uri="{FF2B5EF4-FFF2-40B4-BE49-F238E27FC236}">
                <a16:creationId xmlns:a16="http://schemas.microsoft.com/office/drawing/2014/main" id="{CBDDBCF5-E33D-41D5-9F1B-38596BB26E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688" y="6002338"/>
            <a:ext cx="20383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9">
            <a:extLst>
              <a:ext uri="{FF2B5EF4-FFF2-40B4-BE49-F238E27FC236}">
                <a16:creationId xmlns:a16="http://schemas.microsoft.com/office/drawing/2014/main" id="{A36EB64D-D1E4-4C5F-BDAB-246531CBC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276475"/>
            <a:ext cx="12193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itelplatzhalter 1"/>
          <p:cNvSpPr>
            <a:spLocks noGrp="1"/>
          </p:cNvSpPr>
          <p:nvPr>
            <p:ph type="ctrTitle"/>
          </p:nvPr>
        </p:nvSpPr>
        <p:spPr>
          <a:xfrm>
            <a:off x="1059934" y="4164183"/>
            <a:ext cx="10080000" cy="1080000"/>
          </a:xfrm>
        </p:spPr>
        <p:txBody>
          <a:bodyPr anchor="ctr"/>
          <a:lstStyle>
            <a:lvl1pPr>
              <a:lnSpc>
                <a:spcPct val="90000"/>
              </a:lnSpc>
              <a:defRPr sz="3600" smtClean="0"/>
            </a:lvl1pPr>
          </a:lstStyle>
          <a:p>
            <a:pPr lvl="0"/>
            <a:endParaRPr lang="de-DE" altLang="de-DE" noProof="0" dirty="0"/>
          </a:p>
        </p:txBody>
      </p:sp>
      <p:sp>
        <p:nvSpPr>
          <p:cNvPr id="51203" name="Textplatzhalter 2"/>
          <p:cNvSpPr>
            <a:spLocks noGrp="1"/>
          </p:cNvSpPr>
          <p:nvPr>
            <p:ph type="subTitle" idx="1"/>
          </p:nvPr>
        </p:nvSpPr>
        <p:spPr>
          <a:xfrm>
            <a:off x="1059934" y="5262152"/>
            <a:ext cx="10080000" cy="900000"/>
          </a:xfrm>
          <a:extLst>
            <a:ext uri="{909E8E84-426E-40DD-AFC4-6F175D3DCCD1}">
              <a14:hiddenFill xmlns:a14="http://schemas.microsoft.com/office/drawing/2010/main">
                <a:solidFill>
                  <a:srgbClr val="1857B4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smtClean="0">
                <a:solidFill>
                  <a:srgbClr val="006EB6"/>
                </a:solidFill>
              </a:defRPr>
            </a:lvl1pPr>
          </a:lstStyle>
          <a:p>
            <a:pPr lvl="0"/>
            <a:r>
              <a:rPr lang="de-DE" altLang="de-DE" noProof="0" dirty="0"/>
              <a:t>Master-Untertitelformat bearbeiten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F93DE2E1-3DCA-4FFD-B97F-A4B3E44D92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117600" y="6438900"/>
            <a:ext cx="7213600" cy="242888"/>
          </a:xfrm>
        </p:spPr>
        <p:txBody>
          <a:bodyPr anchor="ctr"/>
          <a:lstStyle>
            <a:lvl1pPr>
              <a:defRPr sz="1400" b="0">
                <a:solidFill>
                  <a:srgbClr val="003D6E"/>
                </a:solidFill>
              </a:defRPr>
            </a:lvl1pPr>
          </a:lstStyle>
          <a:p>
            <a:pPr>
              <a:defRPr/>
            </a:pPr>
            <a:r>
              <a:rPr lang="de-DE" altLang="de-DE" dirty="0">
                <a:latin typeface="Arial" panose="020B0604020202020204" pitchFamily="34" charset="0"/>
              </a:rPr>
              <a:t>Entsorgungsverband Saar, Anschluss- und Benutzungszwang, Sabine Müller 24.07.2025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68192407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90500"/>
            <a:ext cx="11602640" cy="1080000"/>
          </a:xfrm>
        </p:spPr>
        <p:txBody>
          <a:bodyPr anchor="ctr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4000" y="1428750"/>
            <a:ext cx="11602640" cy="486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6E8149EB-8255-4AF6-96BB-696C1731AE8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E05B7-85FD-4B69-996F-B35A0B49EFDB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26F90CAC-F0D1-461A-8558-FBF21889FA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dirty="0"/>
              <a:t>Biodetektion AF1 2024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5242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90500"/>
            <a:ext cx="11633200" cy="1080000"/>
          </a:xfrm>
        </p:spPr>
        <p:txBody>
          <a:bodyPr anchor="ctr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4000" y="1428750"/>
            <a:ext cx="57150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428750"/>
            <a:ext cx="57150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23E65C45-DEC8-4D62-84C1-58B1733F058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05577-13FC-4323-85CF-BACB4FA76F1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2BD59EAD-075E-46E6-9DB8-28031BFA77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644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90500"/>
            <a:ext cx="11633200" cy="1080000"/>
          </a:xfrm>
        </p:spPr>
        <p:txBody>
          <a:bodyPr anchor="ctr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4000" y="1428750"/>
            <a:ext cx="5715000" cy="486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6172200" y="1428750"/>
            <a:ext cx="5715000" cy="48600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53CEAC11-5A8B-40C2-8981-4FFD4E1C1C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690D5-D205-4D69-B354-C87F7D01D151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7DE645F-82EE-4C28-B1FF-F8E87B3FF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500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90500"/>
            <a:ext cx="11633200" cy="1080000"/>
          </a:xfrm>
        </p:spPr>
        <p:txBody>
          <a:bodyPr anchor="ctr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254000" y="1428750"/>
            <a:ext cx="5715000" cy="48600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72200" y="1428750"/>
            <a:ext cx="5715000" cy="486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2EAD492F-1491-4AE2-A5FC-7A79FED13E7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F9627-7254-46F7-933C-639BB2E1642C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40D3F83E-EE1C-46BD-A9A5-91DC8F24A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829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90500"/>
            <a:ext cx="11633200" cy="1080000"/>
          </a:xfrm>
        </p:spPr>
        <p:txBody>
          <a:bodyPr anchor="ctr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254000" y="1428750"/>
            <a:ext cx="11633200" cy="48600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4D0DA97B-BCC2-41FE-B19D-CED4FED2F5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62A0A-9029-4BAD-9604-3411D1E148D7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3F4FBC7-31FD-4BB6-91C4-4C8B9C6E7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290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90500"/>
            <a:ext cx="11633200" cy="1080000"/>
          </a:xfrm>
        </p:spPr>
        <p:txBody>
          <a:bodyPr anchor="ctr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254000" y="1428750"/>
            <a:ext cx="11633200" cy="48600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EFF1E73C-6047-40DE-930B-EA7F14ED0EE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730F2-9FA6-4041-A825-75A2845E5D8E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BB1386D-8F02-4676-A451-0FEADD45C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7950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90500"/>
            <a:ext cx="11633200" cy="1080000"/>
          </a:xfrm>
        </p:spPr>
        <p:txBody>
          <a:bodyPr anchor="ctr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30">
            <a:extLst>
              <a:ext uri="{FF2B5EF4-FFF2-40B4-BE49-F238E27FC236}">
                <a16:creationId xmlns:a16="http://schemas.microsoft.com/office/drawing/2014/main" id="{B86A3FB6-39F2-4853-9B02-32872EBBDDC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6C7C0-4C27-43F9-BB9D-7CEF8FDC3DAC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906D937E-FE47-46B4-AA94-787A1913F0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966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30">
            <a:extLst>
              <a:ext uri="{FF2B5EF4-FFF2-40B4-BE49-F238E27FC236}">
                <a16:creationId xmlns:a16="http://schemas.microsoft.com/office/drawing/2014/main" id="{BF2FFD62-3E06-46E9-B039-C8FD49A0DF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4000" y="6635750"/>
            <a:ext cx="719138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rgbClr val="006EB6"/>
                </a:solidFill>
                <a:latin typeface="Arial Narrow" panose="020B0606020202030204" pitchFamily="34" charset="0"/>
              </a:defRPr>
            </a:lvl1pPr>
          </a:lstStyle>
          <a:p>
            <a:fld id="{0937E77A-41D5-46EF-B13A-C9CC1B5D37D9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1027" name="Titelplatzhalter 1">
            <a:extLst>
              <a:ext uri="{FF2B5EF4-FFF2-40B4-BE49-F238E27FC236}">
                <a16:creationId xmlns:a16="http://schemas.microsoft.com/office/drawing/2014/main" id="{6ADBB052-E309-4523-A0AC-207199F801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4000" y="190500"/>
            <a:ext cx="116332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3C8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12">
            <a:extLst>
              <a:ext uri="{FF2B5EF4-FFF2-40B4-BE49-F238E27FC236}">
                <a16:creationId xmlns:a16="http://schemas.microsoft.com/office/drawing/2014/main" id="{36F83D1E-B0C4-4474-BFDB-9B5B7D7B3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1428750"/>
            <a:ext cx="116332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40" name="Rectangle 16">
            <a:extLst>
              <a:ext uri="{FF2B5EF4-FFF2-40B4-BE49-F238E27FC236}">
                <a16:creationId xmlns:a16="http://schemas.microsoft.com/office/drawing/2014/main" id="{7E3F9C5F-DAD9-401A-A2C8-E50D57D7D2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16000" y="6637338"/>
            <a:ext cx="9956800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006EB6"/>
                </a:solidFill>
                <a:latin typeface="Arial Narrow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cxnSp>
        <p:nvCxnSpPr>
          <p:cNvPr id="11" name="Gerade Verbindung 3">
            <a:extLst>
              <a:ext uri="{FF2B5EF4-FFF2-40B4-BE49-F238E27FC236}">
                <a16:creationId xmlns:a16="http://schemas.microsoft.com/office/drawing/2014/main" id="{20E277A0-4B9B-435B-9B8D-864DA11E5DD2}"/>
              </a:ext>
            </a:extLst>
          </p:cNvPr>
          <p:cNvCxnSpPr/>
          <p:nvPr userDrawn="1"/>
        </p:nvCxnSpPr>
        <p:spPr>
          <a:xfrm>
            <a:off x="251619" y="6571456"/>
            <a:ext cx="10718800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rgbClr val="006EB6"/>
                </a:gs>
                <a:gs pos="100000">
                  <a:srgbClr val="36972B"/>
                </a:gs>
              </a:gsLst>
              <a:lin ang="0" scaled="0"/>
              <a:tileRect/>
            </a:gra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31" name="Grafik 11">
            <a:extLst>
              <a:ext uri="{FF2B5EF4-FFF2-40B4-BE49-F238E27FC236}">
                <a16:creationId xmlns:a16="http://schemas.microsoft.com/office/drawing/2014/main" id="{EB6CDDC1-FF19-4F9D-939E-600D1E53FFB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413" y="6392863"/>
            <a:ext cx="585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hdr="0"/>
  <p:txStyles>
    <p:titleStyle>
      <a:lvl1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lang="de-DE" sz="2800" b="1" kern="1200" dirty="0">
          <a:solidFill>
            <a:srgbClr val="369929"/>
          </a:solidFill>
          <a:latin typeface="Arial Narrow" pitchFamily="34" charset="0"/>
          <a:ea typeface="+mn-ea"/>
          <a:cs typeface="+mn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800" b="1">
          <a:solidFill>
            <a:srgbClr val="369929"/>
          </a:solidFill>
          <a:latin typeface="Arial Narrow" pitchFamily="34" charset="0"/>
        </a:defRPr>
      </a:lvl2pPr>
      <a:lvl3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800" b="1">
          <a:solidFill>
            <a:srgbClr val="369929"/>
          </a:solidFill>
          <a:latin typeface="Arial Narrow" pitchFamily="34" charset="0"/>
        </a:defRPr>
      </a:lvl3pPr>
      <a:lvl4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800" b="1">
          <a:solidFill>
            <a:srgbClr val="369929"/>
          </a:solidFill>
          <a:latin typeface="Arial Narrow" pitchFamily="34" charset="0"/>
        </a:defRPr>
      </a:lvl4pPr>
      <a:lvl5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800" b="1">
          <a:solidFill>
            <a:srgbClr val="369929"/>
          </a:solidFill>
          <a:latin typeface="Arial Narrow" pitchFamily="34" charset="0"/>
        </a:defRPr>
      </a:lvl5pPr>
      <a:lvl6pPr marL="457200" algn="l" rtl="0" fontAlgn="base">
        <a:spcBef>
          <a:spcPct val="20000"/>
        </a:spcBef>
        <a:spcAft>
          <a:spcPct val="0"/>
        </a:spcAft>
        <a:buFont typeface="Arial" charset="0"/>
        <a:defRPr sz="32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20000"/>
        </a:spcBef>
        <a:spcAft>
          <a:spcPct val="0"/>
        </a:spcAft>
        <a:buFont typeface="Arial" charset="0"/>
        <a:defRPr sz="32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20000"/>
        </a:spcBef>
        <a:spcAft>
          <a:spcPct val="0"/>
        </a:spcAft>
        <a:buFont typeface="Arial" charset="0"/>
        <a:defRPr sz="32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20000"/>
        </a:spcBef>
        <a:spcAft>
          <a:spcPct val="0"/>
        </a:spcAft>
        <a:buFont typeface="Arial" charset="0"/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C8D"/>
        </a:buClr>
        <a:buSzPct val="80000"/>
        <a:buFont typeface="Wingdings" panose="05000000000000000000" pitchFamily="2" charset="2"/>
        <a:defRPr sz="2000" kern="1200">
          <a:solidFill>
            <a:srgbClr val="003D6E"/>
          </a:solidFill>
          <a:latin typeface="Arial Narrow" pitchFamily="34" charset="0"/>
          <a:ea typeface="+mn-ea"/>
          <a:cs typeface="+mn-cs"/>
        </a:defRPr>
      </a:lvl1pPr>
      <a:lvl2pPr marL="1905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C8D"/>
        </a:buClr>
        <a:buSzPct val="80000"/>
        <a:buFont typeface="Arial" panose="020B0604020202020204" pitchFamily="34" charset="0"/>
        <a:defRPr sz="2000" kern="1200">
          <a:solidFill>
            <a:srgbClr val="003D6E"/>
          </a:solidFill>
          <a:latin typeface="Arial Narrow" pitchFamily="34" charset="0"/>
          <a:ea typeface="+mn-ea"/>
          <a:cs typeface="+mn-cs"/>
        </a:defRPr>
      </a:lvl2pPr>
      <a:lvl3pPr marL="3810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C8D"/>
        </a:buClr>
        <a:buSzPct val="70000"/>
        <a:buFont typeface="Wingdings" panose="05000000000000000000" pitchFamily="2" charset="2"/>
        <a:defRPr sz="2000" kern="1200">
          <a:solidFill>
            <a:srgbClr val="003D6E"/>
          </a:solidFill>
          <a:latin typeface="Arial Narrow" pitchFamily="34" charset="0"/>
          <a:ea typeface="+mn-ea"/>
          <a:cs typeface="+mn-cs"/>
        </a:defRPr>
      </a:lvl3pPr>
      <a:lvl4pPr marL="573088" indent="-1588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003D6E"/>
          </a:solidFill>
          <a:latin typeface="Arial Narrow" pitchFamily="34" charset="0"/>
          <a:ea typeface="+mn-ea"/>
          <a:cs typeface="+mn-cs"/>
        </a:defRPr>
      </a:lvl4pPr>
      <a:lvl5pPr marL="763588" indent="3175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de-DE" sz="2000" kern="1200" dirty="0">
          <a:solidFill>
            <a:srgbClr val="003D6E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>
            <a:extLst>
              <a:ext uri="{FF2B5EF4-FFF2-40B4-BE49-F238E27FC236}">
                <a16:creationId xmlns:a16="http://schemas.microsoft.com/office/drawing/2014/main" id="{D9F86A84-EEED-42CC-89B3-8079235A3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450" y="4164013"/>
            <a:ext cx="10079038" cy="1079500"/>
          </a:xfrm>
        </p:spPr>
        <p:txBody>
          <a:bodyPr/>
          <a:lstStyle/>
          <a:p>
            <a:r>
              <a:rPr altLang="de-DE" dirty="0"/>
              <a:t>Praxisimpuls Qualitätssicherung </a:t>
            </a:r>
            <a:r>
              <a:rPr altLang="de-DE" dirty="0" err="1"/>
              <a:t>Biogut</a:t>
            </a:r>
            <a:endParaRPr altLang="de-DE" dirty="0"/>
          </a:p>
        </p:txBody>
      </p:sp>
      <p:sp>
        <p:nvSpPr>
          <p:cNvPr id="4099" name="Untertitel 2">
            <a:extLst>
              <a:ext uri="{FF2B5EF4-FFF2-40B4-BE49-F238E27FC236}">
                <a16:creationId xmlns:a16="http://schemas.microsoft.com/office/drawing/2014/main" id="{255C554E-9057-41DF-92B6-582A081C8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0450" y="5262563"/>
            <a:ext cx="10079038" cy="900112"/>
          </a:xfrm>
          <a:extLst>
            <a:ext uri="{909E8E84-426E-40DD-AFC4-6F175D3DCCD1}">
              <a14:hiddenFill xmlns:a14="http://schemas.microsoft.com/office/drawing/2010/main">
                <a:solidFill>
                  <a:srgbClr val="1857B4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r>
              <a:rPr lang="de-DE" altLang="de-DE" sz="2000" dirty="0">
                <a:solidFill>
                  <a:srgbClr val="003D6E"/>
                </a:solidFill>
                <a:cs typeface="Arial" panose="020B0604020202020204" pitchFamily="34" charset="0"/>
              </a:rPr>
              <a:t>Eine Maßnahme zur Sicherung hochwertiger Kreisläufe</a:t>
            </a:r>
          </a:p>
        </p:txBody>
      </p:sp>
      <p:sp>
        <p:nvSpPr>
          <p:cNvPr id="4100" name="Fußzeilenplatzhalter 3">
            <a:extLst>
              <a:ext uri="{FF2B5EF4-FFF2-40B4-BE49-F238E27FC236}">
                <a16:creationId xmlns:a16="http://schemas.microsoft.com/office/drawing/2014/main" id="{96B79422-2019-4D2C-940B-08013E5FCE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60450" y="6438900"/>
            <a:ext cx="7915870" cy="242888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Lucida Grande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Grande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Grande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Grande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Grande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003D6E"/>
                </a:solidFill>
                <a:latin typeface="Arial" panose="020B0604020202020204" pitchFamily="34" charset="0"/>
              </a:rPr>
              <a:t>Geschäftsführer Holger Schmitt, 26.09.2025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10</a:t>
            </a:fld>
            <a:endParaRPr lang="de-DE" altLang="de-DE"/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324824" y="138790"/>
            <a:ext cx="11602640" cy="1080000"/>
          </a:xfrm>
        </p:spPr>
        <p:txBody>
          <a:bodyPr/>
          <a:lstStyle/>
          <a:p>
            <a:r>
              <a:rPr lang="de-DE" dirty="0">
                <a:cs typeface="Arial" panose="020B0604020202020204" pitchFamily="34" charset="0"/>
              </a:rPr>
              <a:t>Technische Umsetzung / Beispiele C-Trace Kameraaufnahmen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ABBEBF4A-3D41-44C0-B041-B49C05C0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B8E021F-0A5D-4FF5-8CCF-A3031F629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199112"/>
            <a:ext cx="7343750" cy="235959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4D765FC-87F6-46E3-88CB-760D7DDBB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15" y="3908549"/>
            <a:ext cx="7338572" cy="240077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D971E1B-FDBB-4DC3-B239-F6C3321DAF91}"/>
              </a:ext>
            </a:extLst>
          </p:cNvPr>
          <p:cNvSpPr txBox="1"/>
          <p:nvPr/>
        </p:nvSpPr>
        <p:spPr>
          <a:xfrm>
            <a:off x="8688288" y="1717188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Beispielaufnahmen </a:t>
            </a:r>
          </a:p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der Fa. C-Trace in</a:t>
            </a:r>
          </a:p>
          <a:p>
            <a:pPr algn="ctr"/>
            <a:endParaRPr lang="de-DE" dirty="0">
              <a:solidFill>
                <a:srgbClr val="003D6E"/>
              </a:solidFill>
              <a:latin typeface="Arial Narrow" pitchFamily="34" charset="0"/>
              <a:cs typeface="+mn-cs"/>
            </a:endParaRPr>
          </a:p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„</a:t>
            </a:r>
            <a:r>
              <a:rPr lang="de-DE" b="1" dirty="0" err="1">
                <a:solidFill>
                  <a:srgbClr val="003D6E"/>
                </a:solidFill>
                <a:latin typeface="Arial Narrow" pitchFamily="34" charset="0"/>
                <a:cs typeface="+mn-cs"/>
              </a:rPr>
              <a:t>TopView</a:t>
            </a:r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“ </a:t>
            </a:r>
          </a:p>
        </p:txBody>
      </p:sp>
      <p:sp>
        <p:nvSpPr>
          <p:cNvPr id="17" name="Pfeil nach rechts 9">
            <a:extLst>
              <a:ext uri="{FF2B5EF4-FFF2-40B4-BE49-F238E27FC236}">
                <a16:creationId xmlns:a16="http://schemas.microsoft.com/office/drawing/2014/main" id="{B10ED029-F35D-46B6-95A9-77538CB835C3}"/>
              </a:ext>
            </a:extLst>
          </p:cNvPr>
          <p:cNvSpPr/>
          <p:nvPr/>
        </p:nvSpPr>
        <p:spPr>
          <a:xfrm rot="10800000">
            <a:off x="8328248" y="2270895"/>
            <a:ext cx="576064" cy="216024"/>
          </a:xfrm>
          <a:prstGeom prst="rightArrow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406CF45-3A17-4439-8763-AA093D4D9F4C}"/>
              </a:ext>
            </a:extLst>
          </p:cNvPr>
          <p:cNvSpPr txBox="1"/>
          <p:nvPr/>
        </p:nvSpPr>
        <p:spPr>
          <a:xfrm>
            <a:off x="8688288" y="3466921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sowie</a:t>
            </a:r>
          </a:p>
        </p:txBody>
      </p:sp>
      <p:sp>
        <p:nvSpPr>
          <p:cNvPr id="20" name="Pfeil nach rechts 11">
            <a:extLst>
              <a:ext uri="{FF2B5EF4-FFF2-40B4-BE49-F238E27FC236}">
                <a16:creationId xmlns:a16="http://schemas.microsoft.com/office/drawing/2014/main" id="{76B18F20-4CEC-4C5A-9533-7962E23C717B}"/>
              </a:ext>
            </a:extLst>
          </p:cNvPr>
          <p:cNvSpPr/>
          <p:nvPr/>
        </p:nvSpPr>
        <p:spPr>
          <a:xfrm rot="10800000">
            <a:off x="8328248" y="5000922"/>
            <a:ext cx="576064" cy="216024"/>
          </a:xfrm>
          <a:prstGeom prst="rightArrow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01E0EBE-62DA-4114-B069-B9DE089CABEE}"/>
              </a:ext>
            </a:extLst>
          </p:cNvPr>
          <p:cNvSpPr txBox="1"/>
          <p:nvPr/>
        </p:nvSpPr>
        <p:spPr>
          <a:xfrm>
            <a:off x="8688288" y="4293326"/>
            <a:ext cx="2808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„</a:t>
            </a:r>
            <a:r>
              <a:rPr lang="de-DE" b="1" dirty="0" err="1">
                <a:solidFill>
                  <a:srgbClr val="003D6E"/>
                </a:solidFill>
                <a:latin typeface="Arial Narrow" pitchFamily="34" charset="0"/>
                <a:cs typeface="+mn-cs"/>
              </a:rPr>
              <a:t>InsideView</a:t>
            </a:r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“  </a:t>
            </a:r>
          </a:p>
          <a:p>
            <a:pPr algn="ctr"/>
            <a:endParaRPr lang="de-DE" dirty="0">
              <a:solidFill>
                <a:srgbClr val="003D6E"/>
              </a:solidFill>
              <a:latin typeface="Arial Narrow" pitchFamily="34" charset="0"/>
              <a:cs typeface="+mn-cs"/>
            </a:endParaRPr>
          </a:p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mit Angabe Zuordnungssicherheit </a:t>
            </a:r>
          </a:p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der KI in % </a:t>
            </a:r>
          </a:p>
        </p:txBody>
      </p:sp>
    </p:spTree>
    <p:extLst>
      <p:ext uri="{BB962C8B-B14F-4D97-AF65-F5344CB8AC3E}">
        <p14:creationId xmlns:p14="http://schemas.microsoft.com/office/powerpoint/2010/main" val="178920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DF817-9E57-497D-826C-D435DD8B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80" y="140260"/>
            <a:ext cx="11602640" cy="1080000"/>
          </a:xfrm>
        </p:spPr>
        <p:txBody>
          <a:bodyPr/>
          <a:lstStyle/>
          <a:p>
            <a:r>
              <a:rPr lang="de-DE" dirty="0"/>
              <a:t>Einführung in Phasen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CCC69A-E367-4C26-A3AF-91A49213B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84" y="1207694"/>
            <a:ext cx="11818664" cy="4860000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de-DE" b="1" dirty="0">
                <a:solidFill>
                  <a:srgbClr val="369929"/>
                </a:solidFill>
                <a:cs typeface="Arial" panose="020B0604020202020204" pitchFamily="34" charset="0"/>
              </a:rPr>
              <a:t>Kommunikation: </a:t>
            </a:r>
            <a:br>
              <a:rPr lang="de-DE" b="1" dirty="0">
                <a:solidFill>
                  <a:srgbClr val="369929"/>
                </a:solidFill>
                <a:cs typeface="Arial" panose="020B0604020202020204" pitchFamily="34" charset="0"/>
              </a:rPr>
            </a:br>
            <a:r>
              <a:rPr lang="de-DE" dirty="0">
                <a:cs typeface="Arial" panose="020B0604020202020204" pitchFamily="34" charset="0"/>
              </a:rPr>
              <a:t>Vorabinformation der Kunden und Kommunen (Zeitungen und Amtsblätter; Regionalfernsehen; </a:t>
            </a:r>
            <a:r>
              <a:rPr lang="de-DE" dirty="0" err="1">
                <a:cs typeface="Arial" panose="020B0604020202020204" pitchFamily="34" charset="0"/>
              </a:rPr>
              <a:t>Social</a:t>
            </a:r>
            <a:r>
              <a:rPr lang="de-DE" dirty="0">
                <a:cs typeface="Arial" panose="020B0604020202020204" pitchFamily="34" charset="0"/>
              </a:rPr>
              <a:t> Media) </a:t>
            </a: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srgbClr val="369929"/>
                </a:solidFill>
                <a:cs typeface="Arial" panose="020B0604020202020204" pitchFamily="34" charset="0"/>
              </a:rPr>
              <a:t>Vorwarnphase:</a:t>
            </a:r>
            <a:r>
              <a:rPr lang="de-DE" dirty="0">
                <a:solidFill>
                  <a:srgbClr val="369929"/>
                </a:solidFill>
                <a:cs typeface="Arial" panose="020B0604020202020204" pitchFamily="34" charset="0"/>
              </a:rPr>
              <a:t> </a:t>
            </a:r>
            <a:br>
              <a:rPr lang="de-DE" dirty="0">
                <a:solidFill>
                  <a:srgbClr val="369929"/>
                </a:solidFill>
                <a:cs typeface="Arial" panose="020B0604020202020204" pitchFamily="34" charset="0"/>
              </a:rPr>
            </a:br>
            <a:r>
              <a:rPr lang="de-DE" dirty="0">
                <a:cs typeface="Arial" panose="020B0604020202020204" pitchFamily="34" charset="0"/>
              </a:rPr>
              <a:t>gelbe Anhänger und „Durchleeren“ (</a:t>
            </a:r>
            <a:r>
              <a:rPr lang="de-DE" dirty="0" err="1">
                <a:cs typeface="Arial" panose="020B0604020202020204" pitchFamily="34" charset="0"/>
              </a:rPr>
              <a:t>TopView</a:t>
            </a:r>
            <a:r>
              <a:rPr lang="de-DE" dirty="0">
                <a:cs typeface="Arial" panose="020B0604020202020204" pitchFamily="34" charset="0"/>
              </a:rPr>
              <a:t>) (Ausnahmefälle bleiben stehen)</a:t>
            </a: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de-DE" b="1" dirty="0">
                <a:solidFill>
                  <a:srgbClr val="369929"/>
                </a:solidFill>
                <a:cs typeface="Arial" panose="020B0604020202020204" pitchFamily="34" charset="0"/>
              </a:rPr>
              <a:t>Komplette Nutzung des Systems:</a:t>
            </a:r>
            <a:br>
              <a:rPr lang="de-DE" b="1" dirty="0">
                <a:solidFill>
                  <a:srgbClr val="369929"/>
                </a:solidFill>
                <a:cs typeface="Arial" panose="020B0604020202020204" pitchFamily="34" charset="0"/>
              </a:rPr>
            </a:br>
            <a:r>
              <a:rPr lang="de-DE" dirty="0">
                <a:cs typeface="Arial" panose="020B0604020202020204" pitchFamily="34" charset="0"/>
              </a:rPr>
              <a:t>Stehenlassen </a:t>
            </a:r>
            <a:r>
              <a:rPr lang="de-DE" dirty="0" err="1">
                <a:cs typeface="Arial" panose="020B0604020202020204" pitchFamily="34" charset="0"/>
              </a:rPr>
              <a:t>fehlbefüllter</a:t>
            </a:r>
            <a:r>
              <a:rPr lang="de-DE" dirty="0">
                <a:cs typeface="Arial" panose="020B0604020202020204" pitchFamily="34" charset="0"/>
              </a:rPr>
              <a:t> Tonnen (</a:t>
            </a:r>
            <a:r>
              <a:rPr lang="de-DE" dirty="0" err="1">
                <a:cs typeface="Arial" panose="020B0604020202020204" pitchFamily="34" charset="0"/>
              </a:rPr>
              <a:t>TopView</a:t>
            </a:r>
            <a:r>
              <a:rPr lang="de-DE" dirty="0">
                <a:cs typeface="Arial" panose="020B0604020202020204" pitchFamily="34" charset="0"/>
              </a:rPr>
              <a:t>) -&gt; Nachsortierung durch Nutzer oder Leerung mit der nächsten Restmüllabfuhr</a:t>
            </a:r>
            <a:br>
              <a:rPr lang="de-DE" dirty="0">
                <a:cs typeface="Arial" panose="020B0604020202020204" pitchFamily="34" charset="0"/>
              </a:rPr>
            </a:br>
            <a:r>
              <a:rPr lang="de-DE" dirty="0">
                <a:cs typeface="Arial" panose="020B0604020202020204" pitchFamily="34" charset="0"/>
              </a:rPr>
              <a:t>Anschreiben/Sanktionierung bei versteckten Fehlstoffen (</a:t>
            </a:r>
            <a:r>
              <a:rPr lang="de-DE" dirty="0" err="1">
                <a:cs typeface="Arial" panose="020B0604020202020204" pitchFamily="34" charset="0"/>
              </a:rPr>
              <a:t>InsideView</a:t>
            </a:r>
            <a:r>
              <a:rPr lang="de-DE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4850C0-CF72-4446-94FC-05E41CA63D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11</a:t>
            </a:fld>
            <a:endParaRPr lang="de-DE" alt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9E1E44DE-ACB3-4E06-B87F-255A8652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8665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6BE7B-A282-4084-A3EE-5B80A20A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88" y="140260"/>
            <a:ext cx="11602640" cy="1080000"/>
          </a:xfrm>
        </p:spPr>
        <p:txBody>
          <a:bodyPr/>
          <a:lstStyle/>
          <a:p>
            <a:r>
              <a:rPr lang="de-DE" dirty="0"/>
              <a:t>„Vorwarnphase“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427D7F-3171-42DF-BA14-910EFD4E1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12</a:t>
            </a:fld>
            <a:endParaRPr lang="de-DE" alt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B992D7A-1D9D-4C9B-8D0B-3575A99F41D6}"/>
              </a:ext>
            </a:extLst>
          </p:cNvPr>
          <p:cNvSpPr txBox="1"/>
          <p:nvPr/>
        </p:nvSpPr>
        <p:spPr>
          <a:xfrm>
            <a:off x="618766" y="1128105"/>
            <a:ext cx="257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>
              <a:solidFill>
                <a:srgbClr val="003D6E"/>
              </a:solidFill>
              <a:latin typeface="Arial" panose="020B0604020202020204" pitchFamily="34" charset="0"/>
            </a:endParaRPr>
          </a:p>
          <a:p>
            <a:endParaRPr lang="de-DE" sz="1600" dirty="0">
              <a:solidFill>
                <a:srgbClr val="003D6E"/>
              </a:solidFill>
              <a:latin typeface="Arial" panose="020B0604020202020204" pitchFamily="34" charset="0"/>
            </a:endParaRP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D7D6897C-6A0E-4095-B214-554DAF44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503B6C0-4892-4976-B824-CA0AB80B4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104" y="1075868"/>
            <a:ext cx="2047824" cy="545249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1759BA9-6110-4FB1-888B-8D4C6CDEF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1075868"/>
            <a:ext cx="2047824" cy="5391341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40F7D2C-0AA2-435F-A27F-7C436A1004F1}"/>
              </a:ext>
            </a:extLst>
          </p:cNvPr>
          <p:cNvGrpSpPr/>
          <p:nvPr/>
        </p:nvGrpSpPr>
        <p:grpSpPr>
          <a:xfrm>
            <a:off x="254000" y="3501008"/>
            <a:ext cx="2448272" cy="2340000"/>
            <a:chOff x="254000" y="4038898"/>
            <a:chExt cx="2448272" cy="234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0DCC2AD-B433-4CD2-8164-1A2202FFBE9E}"/>
                </a:ext>
              </a:extLst>
            </p:cNvPr>
            <p:cNvSpPr/>
            <p:nvPr/>
          </p:nvSpPr>
          <p:spPr>
            <a:xfrm>
              <a:off x="308136" y="4038898"/>
              <a:ext cx="2340000" cy="234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C63B5AD0-0C7F-40F9-93DC-2F0521EC03ED}"/>
                </a:ext>
              </a:extLst>
            </p:cNvPr>
            <p:cNvSpPr txBox="1"/>
            <p:nvPr/>
          </p:nvSpPr>
          <p:spPr>
            <a:xfrm>
              <a:off x="254000" y="4547179"/>
              <a:ext cx="24482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003D6E"/>
                  </a:solidFill>
                  <a:latin typeface="Arial Narrow" panose="020B0606020202030204" pitchFamily="34" charset="0"/>
                </a:rPr>
                <a:t>QR-Code verlinkt </a:t>
              </a:r>
            </a:p>
            <a:p>
              <a:pPr algn="ctr"/>
              <a:r>
                <a:rPr lang="de-DE" dirty="0">
                  <a:solidFill>
                    <a:srgbClr val="003D6E"/>
                  </a:solidFill>
                  <a:latin typeface="Arial Narrow" panose="020B0606020202030204" pitchFamily="34" charset="0"/>
                </a:rPr>
                <a:t>Infoseite</a:t>
              </a:r>
            </a:p>
            <a:p>
              <a:pPr algn="ctr"/>
              <a:endParaRPr lang="de-DE" dirty="0">
                <a:solidFill>
                  <a:srgbClr val="003D6E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de-DE" dirty="0">
                  <a:solidFill>
                    <a:srgbClr val="003D6E"/>
                  </a:solidFill>
                  <a:latin typeface="Arial Narrow" panose="020B0606020202030204" pitchFamily="34" charset="0"/>
                </a:rPr>
                <a:t>Nutzung Piktogramm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E26CB8C-E1A8-4AA9-9F01-208BBCEB214E}"/>
              </a:ext>
            </a:extLst>
          </p:cNvPr>
          <p:cNvGrpSpPr/>
          <p:nvPr/>
        </p:nvGrpSpPr>
        <p:grpSpPr>
          <a:xfrm>
            <a:off x="9408368" y="1737072"/>
            <a:ext cx="2448272" cy="2340000"/>
            <a:chOff x="8904312" y="1568925"/>
            <a:chExt cx="2448272" cy="2340000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221AE8E-8991-49B3-A68B-60D4AF02BEDA}"/>
                </a:ext>
              </a:extLst>
            </p:cNvPr>
            <p:cNvSpPr/>
            <p:nvPr/>
          </p:nvSpPr>
          <p:spPr>
            <a:xfrm>
              <a:off x="8958448" y="1568925"/>
              <a:ext cx="2340000" cy="234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29C0BE2-F8D7-4251-8D77-1D8FF74E395E}"/>
                </a:ext>
              </a:extLst>
            </p:cNvPr>
            <p:cNvSpPr txBox="1"/>
            <p:nvPr/>
          </p:nvSpPr>
          <p:spPr>
            <a:xfrm>
              <a:off x="8904312" y="1923317"/>
              <a:ext cx="244827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003D6E"/>
                  </a:solidFill>
                  <a:latin typeface="Arial Narrow" panose="020B0606020202030204" pitchFamily="34" charset="0"/>
                </a:rPr>
                <a:t>Kommunikation als Schlüsselfaktor zur sanktionsfreien Reduzierung der Fehlwürfe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527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6BE7B-A282-4084-A3EE-5B80A20A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12" y="140260"/>
            <a:ext cx="11602640" cy="1080000"/>
          </a:xfrm>
        </p:spPr>
        <p:txBody>
          <a:bodyPr/>
          <a:lstStyle/>
          <a:p>
            <a:r>
              <a:rPr lang="de-DE" dirty="0"/>
              <a:t>Fehlbefüllung 								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427D7F-3171-42DF-BA14-910EFD4E1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13</a:t>
            </a:fld>
            <a:endParaRPr lang="de-DE" altLang="de-DE"/>
          </a:p>
        </p:txBody>
      </p:sp>
      <p:pic>
        <p:nvPicPr>
          <p:cNvPr id="14" name="Grafik 13" descr="Blitz mit einfarbiger Füllung">
            <a:extLst>
              <a:ext uri="{FF2B5EF4-FFF2-40B4-BE49-F238E27FC236}">
                <a16:creationId xmlns:a16="http://schemas.microsoft.com/office/drawing/2014/main" id="{961467B5-7349-459A-9858-C72DB8357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72771">
            <a:off x="2201574" y="204441"/>
            <a:ext cx="655037" cy="1238806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5B5998F2-7A08-4E0A-A70D-B5308DD5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A27FADE-6776-4CDB-91B6-7522A9EDB1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2"/>
          <a:stretch/>
        </p:blipFill>
        <p:spPr>
          <a:xfrm>
            <a:off x="7608169" y="230028"/>
            <a:ext cx="2762711" cy="612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BA2A0A1-4E5B-4B57-8F5A-2C4532E75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381476"/>
            <a:ext cx="496855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49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5FCFD-ADEC-4C8E-BAA4-5610917B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76" y="302693"/>
            <a:ext cx="11602640" cy="1080000"/>
          </a:xfrm>
        </p:spPr>
        <p:txBody>
          <a:bodyPr/>
          <a:lstStyle/>
          <a:p>
            <a:r>
              <a:rPr lang="de-DE" dirty="0"/>
              <a:t>Entwicklung in den Pilotgemeinden</a:t>
            </a:r>
            <a:br>
              <a:rPr lang="de-DE" dirty="0"/>
            </a:br>
            <a:r>
              <a:rPr lang="de-DE" sz="2200" b="0" dirty="0">
                <a:solidFill>
                  <a:srgbClr val="006EB6"/>
                </a:solidFill>
              </a:rPr>
              <a:t>(Ortsteil Kirkel: 1- 2 Familienhäuser als vorherrschende Siedlungsstruktur) 13.11.24-14.6.25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B0BCBB-17C2-4B06-A587-6E9557B377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14</a:t>
            </a:fld>
            <a:endParaRPr lang="de-DE" alt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A1456A08-4CC5-4F34-B03A-9DBFE5C9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  <p:pic>
        <p:nvPicPr>
          <p:cNvPr id="13" name="Inhaltsplatzhalter 6">
            <a:extLst>
              <a:ext uri="{FF2B5EF4-FFF2-40B4-BE49-F238E27FC236}">
                <a16:creationId xmlns:a16="http://schemas.microsoft.com/office/drawing/2014/main" id="{6B5EF95C-D3BC-4195-A313-21155C864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6" t="1334" r="107"/>
          <a:stretch/>
        </p:blipFill>
        <p:spPr>
          <a:xfrm>
            <a:off x="326008" y="1232488"/>
            <a:ext cx="8578304" cy="5292856"/>
          </a:xfr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FD04359-949F-416F-ACF7-ABB154D935D6}"/>
              </a:ext>
            </a:extLst>
          </p:cNvPr>
          <p:cNvCxnSpPr/>
          <p:nvPr/>
        </p:nvCxnSpPr>
        <p:spPr>
          <a:xfrm>
            <a:off x="767408" y="3573016"/>
            <a:ext cx="7416824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13C3A0DF-8DEF-4F80-B171-30CA6E628E4F}"/>
              </a:ext>
            </a:extLst>
          </p:cNvPr>
          <p:cNvCxnSpPr/>
          <p:nvPr/>
        </p:nvCxnSpPr>
        <p:spPr>
          <a:xfrm>
            <a:off x="767408" y="4869160"/>
            <a:ext cx="7416824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1DA8985-0309-4BC6-811F-74EA2FC12CE1}"/>
              </a:ext>
            </a:extLst>
          </p:cNvPr>
          <p:cNvCxnSpPr/>
          <p:nvPr/>
        </p:nvCxnSpPr>
        <p:spPr>
          <a:xfrm>
            <a:off x="767408" y="3573016"/>
            <a:ext cx="7272808" cy="1296144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477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824" y="134264"/>
            <a:ext cx="11602640" cy="1080000"/>
          </a:xfrm>
        </p:spPr>
        <p:txBody>
          <a:bodyPr/>
          <a:lstStyle/>
          <a:p>
            <a:r>
              <a:rPr lang="de-DE" dirty="0"/>
              <a:t>Fazit: Die Mischung macht‘s! Die Biodetektion wirkt!</a:t>
            </a:r>
            <a:endParaRPr lang="fr-F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6825" y="945264"/>
            <a:ext cx="11602640" cy="48600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24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Detektionssystem funktioniert, </a:t>
            </a:r>
            <a:r>
              <a:rPr lang="de-DE" b="1" dirty="0">
                <a:cs typeface="Arial" panose="020B0604020202020204" pitchFamily="34" charset="0"/>
              </a:rPr>
              <a:t>signifikante Verbesserungen </a:t>
            </a:r>
            <a:r>
              <a:rPr lang="de-DE" dirty="0">
                <a:cs typeface="Arial" panose="020B0604020202020204" pitchFamily="34" charset="0"/>
              </a:rPr>
              <a:t>in</a:t>
            </a:r>
            <a:r>
              <a:rPr lang="de-DE" b="1" dirty="0">
                <a:cs typeface="Arial" panose="020B0604020202020204" pitchFamily="34" charset="0"/>
              </a:rPr>
              <a:t> </a:t>
            </a:r>
            <a:r>
              <a:rPr lang="de-DE" dirty="0">
                <a:cs typeface="Arial" panose="020B0604020202020204" pitchFamily="34" charset="0"/>
              </a:rPr>
              <a:t>kurzer Zeit.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/>
                </a:solidFill>
                <a:cs typeface="Arial" panose="020B0604020202020204" pitchFamily="34" charset="0"/>
              </a:rPr>
              <a:t>Schrittweise flächendeckender Roll-out </a:t>
            </a:r>
            <a:r>
              <a:rPr lang="de-DE" dirty="0">
                <a:solidFill>
                  <a:schemeClr val="tx2"/>
                </a:solidFill>
                <a:cs typeface="Arial" panose="020B0604020202020204" pitchFamily="34" charset="0"/>
              </a:rPr>
              <a:t>im EVS-Gebiet.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2"/>
                </a:solidFill>
                <a:cs typeface="Arial" panose="020B0604020202020204" pitchFamily="34" charset="0"/>
              </a:rPr>
              <a:t>Phasenweise Einführung </a:t>
            </a:r>
            <a:r>
              <a:rPr lang="de-DE" dirty="0">
                <a:solidFill>
                  <a:schemeClr val="tx2"/>
                </a:solidFill>
                <a:cs typeface="Arial" panose="020B0604020202020204" pitchFamily="34" charset="0"/>
              </a:rPr>
              <a:t>des Systems ist sinnvoll.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Kunden sind </a:t>
            </a:r>
            <a:r>
              <a:rPr lang="de-DE" b="1" dirty="0">
                <a:cs typeface="Arial" panose="020B0604020202020204" pitchFamily="34" charset="0"/>
              </a:rPr>
              <a:t>generell kooperativ</a:t>
            </a:r>
            <a:r>
              <a:rPr lang="de-DE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dirty="0">
                <a:cs typeface="Arial" panose="020B0604020202020204" pitchFamily="34" charset="0"/>
              </a:rPr>
              <a:t>und passen ihr Verhalten an.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dirty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b="1" dirty="0">
                <a:cs typeface="Arial" panose="020B0604020202020204" pitchFamily="34" charset="0"/>
              </a:rPr>
              <a:t>Kommunikation alleine reicht nicht, aber Kommunikation ist ein Schlüsselfaktor zur Verbesserung des </a:t>
            </a:r>
            <a:r>
              <a:rPr lang="de-DE" b="1" dirty="0" err="1">
                <a:cs typeface="Arial" panose="020B0604020202020204" pitchFamily="34" charset="0"/>
              </a:rPr>
              <a:t>Bioguts</a:t>
            </a:r>
            <a:r>
              <a:rPr lang="de-DE" b="1" dirty="0">
                <a:cs typeface="Arial" panose="020B0604020202020204" pitchFamily="34" charset="0"/>
              </a:rPr>
              <a:t> bei der Sammlung!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– starke Reduzierung und händelbare Fallzahlen für Entsorger und Verwaltung bereits durch Aufklärung ohne Sanktionen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15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5E5FFF4-44D6-42FD-AAA4-751B64021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09815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sp>
        <p:nvSpPr>
          <p:cNvPr id="5" name="Untertitel 6">
            <a:extLst>
              <a:ext uri="{FF2B5EF4-FFF2-40B4-BE49-F238E27FC236}">
                <a16:creationId xmlns:a16="http://schemas.microsoft.com/office/drawing/2014/main" id="{F8AA5C76-8E21-4E67-884C-93C30FA89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9934" y="5262152"/>
            <a:ext cx="10080000" cy="900000"/>
          </a:xfrm>
        </p:spPr>
        <p:txBody>
          <a:bodyPr/>
          <a:lstStyle/>
          <a:p>
            <a:r>
              <a:rPr lang="de-DE" sz="2000" dirty="0">
                <a:solidFill>
                  <a:srgbClr val="003D6E"/>
                </a:solidFill>
              </a:rPr>
              <a:t>Holger Schmitt – Geschäftsführer Entsorgungsverband Saar</a:t>
            </a:r>
          </a:p>
          <a:p>
            <a:r>
              <a:rPr lang="de-DE" sz="1800" dirty="0">
                <a:solidFill>
                  <a:srgbClr val="003D6E"/>
                </a:solidFill>
              </a:rPr>
              <a:t>holger.schmitt@evs.de</a:t>
            </a:r>
          </a:p>
        </p:txBody>
      </p:sp>
    </p:spTree>
    <p:extLst>
      <p:ext uri="{BB962C8B-B14F-4D97-AF65-F5344CB8AC3E}">
        <p14:creationId xmlns:p14="http://schemas.microsoft.com/office/powerpoint/2010/main" val="1212813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17</a:t>
            </a:fld>
            <a:endParaRPr lang="de-DE" alt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0907D18-00CD-43D9-8431-68CFC411D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428750"/>
            <a:ext cx="11602640" cy="4860000"/>
          </a:xfrm>
        </p:spPr>
        <p:txBody>
          <a:bodyPr/>
          <a:lstStyle/>
          <a:p>
            <a:r>
              <a:rPr lang="de-DE" dirty="0"/>
              <a:t>Anhand des Detektionslevels kann die flächenanteilige Größe der erkannten Verschmutzung vorgeben werden. So kann vermieden werden, dass das System schon bei kleinster Verschmutzung anschlägt.</a:t>
            </a:r>
          </a:p>
          <a:p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527EE9D-5860-43C2-9F99-FEBCBA326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710" y="2724696"/>
            <a:ext cx="2656426" cy="26485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63E3D2B-8F39-4453-BDB6-455DD334C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08" y="2724696"/>
            <a:ext cx="2648520" cy="264852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7565603-F037-46FB-9513-63BE76679157}"/>
              </a:ext>
            </a:extLst>
          </p:cNvPr>
          <p:cNvSpPr txBox="1"/>
          <p:nvPr/>
        </p:nvSpPr>
        <p:spPr>
          <a:xfrm>
            <a:off x="999208" y="5549170"/>
            <a:ext cx="264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Geringe Verschmutzung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9787FA0-6FE6-4DCB-ACBC-BE06E19B441A}"/>
              </a:ext>
            </a:extLst>
          </p:cNvPr>
          <p:cNvSpPr txBox="1"/>
          <p:nvPr/>
        </p:nvSpPr>
        <p:spPr>
          <a:xfrm>
            <a:off x="4663710" y="5549170"/>
            <a:ext cx="2656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Mäßige Verschmutzung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1574646-D9F3-4C82-ADD8-13102B469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2728104"/>
            <a:ext cx="2653007" cy="264511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D9620615-D363-49C2-AF1B-530344C1973B}"/>
              </a:ext>
            </a:extLst>
          </p:cNvPr>
          <p:cNvSpPr txBox="1"/>
          <p:nvPr/>
        </p:nvSpPr>
        <p:spPr>
          <a:xfrm>
            <a:off x="8472264" y="5549170"/>
            <a:ext cx="264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Starke Verschmutzung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D18ED5-9537-4E9F-81EF-4E48CC15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rgbClr val="006EB6"/>
                </a:solidFill>
              </a:rPr>
              <a:t>Erweiterung des Detektionssystems um Kaskade „Verschmutzungsgrad“ (Signifikanzschwelle)</a:t>
            </a:r>
            <a:endParaRPr lang="de-DE" dirty="0"/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D8A1556D-6698-4221-A211-E3ED3BC1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/>
              <a:t>Biogutdetektion – Möglichkeiten und Herausforderungen der praktischen Umsetzung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67518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Informationsmaßnahmen im Rahmen der EVS-Kampagne „Ein Herz für die Tonne“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1800" b="1" dirty="0">
                <a:cs typeface="Arial" panose="020B0604020202020204" pitchFamily="34" charset="0"/>
              </a:rPr>
              <a:t>2018: </a:t>
            </a:r>
            <a:r>
              <a:rPr lang="de-DE" sz="1800" dirty="0"/>
              <a:t>Start der landesweiten Sympathiekampagne „Ein Herz für die Tonne“ </a:t>
            </a:r>
            <a:br>
              <a:rPr lang="de-DE" sz="1800" b="1" dirty="0"/>
            </a:br>
            <a:r>
              <a:rPr lang="de-DE" sz="1800" b="1" dirty="0"/>
              <a:t>Ziel: </a:t>
            </a:r>
            <a:r>
              <a:rPr lang="de-DE" sz="1800" dirty="0" err="1"/>
              <a:t>Biogut</a:t>
            </a:r>
            <a:r>
              <a:rPr lang="de-DE" sz="1800" dirty="0"/>
              <a:t> als wertvollen Rohstoff für Kompost und Energie bekannt zu machen und eine Reduktion von Fehlwürfen in den Biotonnen zu erreichen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landesweite Info- und Aktionstour auf Familien- und Umweltfesten mit rund 10 Veranstaltungen pro Jahr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>
                <a:cs typeface="Arial" panose="020B0604020202020204" pitchFamily="34" charset="0"/>
              </a:rPr>
              <a:t>2019 – 2025ff: </a:t>
            </a:r>
            <a:r>
              <a:rPr lang="de-DE" sz="1800" dirty="0">
                <a:cs typeface="Arial" panose="020B0604020202020204" pitchFamily="34" charset="0"/>
              </a:rPr>
              <a:t>„Die Biogut-Werkstatt“ – EVS bietet Kitas und Grundschulen (1. Schuljahr) ein kostenloses Mitmach-Angebot in ihren Einrichtungen an. Kinder werden mit einem altersgerechten Programm auf spielerische Art an das Thema Biotonne und deren richtige Befüllung herangeführt. Bislang wurden rund 400 Veranstaltungen durchgeführt.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/>
              <a:t>2023</a:t>
            </a:r>
            <a:r>
              <a:rPr lang="de-DE" sz="1800" b="1" dirty="0">
                <a:cs typeface="Arial" panose="020B0604020202020204" pitchFamily="34" charset="0"/>
              </a:rPr>
              <a:t> – </a:t>
            </a:r>
            <a:r>
              <a:rPr lang="de-DE" sz="1800" b="1" dirty="0"/>
              <a:t>2025ff: </a:t>
            </a:r>
            <a:r>
              <a:rPr lang="de-DE" sz="1800" dirty="0"/>
              <a:t>Workshops für Schülerinnen und Schüler an Grundschulen und weiterführenden Schulen zu den Themen Mülltrennung, Abfallvermeidung und nachhaltiger Konsum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Ganzjährig zahlreiche redaktionelle Anzeigen, Veröffentlichungen, </a:t>
            </a:r>
            <a:r>
              <a:rPr lang="de-DE" sz="1800" dirty="0" err="1"/>
              <a:t>CityCards</a:t>
            </a:r>
            <a:r>
              <a:rPr lang="de-DE" sz="1800" dirty="0"/>
              <a:t> und Gewinnspiele zur Bewerbung der Biotonne und zur richtigen Trennung des Wertstoffs </a:t>
            </a:r>
            <a:r>
              <a:rPr lang="de-DE" sz="1800" dirty="0" err="1"/>
              <a:t>Biogut</a:t>
            </a:r>
            <a:r>
              <a:rPr lang="de-DE" sz="1800" dirty="0"/>
              <a:t> in ausgewählten Medien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18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Biogutdetektion – Möglichkeiten und Herausforderungen der praktischen Umsetzung</a:t>
            </a:r>
          </a:p>
        </p:txBody>
      </p:sp>
    </p:spTree>
    <p:extLst>
      <p:ext uri="{BB962C8B-B14F-4D97-AF65-F5344CB8AC3E}">
        <p14:creationId xmlns:p14="http://schemas.microsoft.com/office/powerpoint/2010/main" val="1030081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4106A4-4AB9-44D0-A103-5CC79745F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EVS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32B409-211F-4B00-9148-8A0B4C2E8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45 saarländische Kommunen; Siedlungsstruktur urban bis ländlich; vorwiegend allerdings 1 – 2 Familienhäuser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5 Gebietslose mit 5 beauftragten Entsorgungsfirmen und 3 </a:t>
            </a:r>
            <a:r>
              <a:rPr lang="de-DE" sz="1800" dirty="0" err="1">
                <a:cs typeface="Arial" panose="020B0604020202020204" pitchFamily="34" charset="0"/>
              </a:rPr>
              <a:t>Fuhrparkskommunen</a:t>
            </a:r>
            <a:r>
              <a:rPr lang="de-DE" sz="1800" dirty="0">
                <a:cs typeface="Arial" panose="020B0604020202020204" pitchFamily="34" charset="0"/>
              </a:rPr>
              <a:t> (Saarlouis, Homburg und Neunkirchen)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ca. 142.000 Biotonnen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ab 2027 eigenes EVS-</a:t>
            </a:r>
            <a:r>
              <a:rPr lang="de-DE" sz="1800" dirty="0" err="1">
                <a:cs typeface="Arial" panose="020B0604020202020204" pitchFamily="34" charset="0"/>
              </a:rPr>
              <a:t>BioMasseZentrum</a:t>
            </a:r>
            <a:r>
              <a:rPr lang="de-DE" sz="1800" dirty="0">
                <a:cs typeface="Arial" panose="020B0604020202020204" pitchFamily="34" charset="0"/>
              </a:rPr>
              <a:t>– bisher über externe Dienstleister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Sachbearbeitung Biogutdetektion (Sachgebiet Anschluss- und Benutzungszwang)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Voraussetzung für die Vergabe an Entsorger -&gt;Einsatz von jeweils einem Fahrzeug mit Nutzung des „c-</a:t>
            </a:r>
            <a:r>
              <a:rPr lang="de-DE" sz="1800" dirty="0" err="1">
                <a:cs typeface="Arial" panose="020B0604020202020204" pitchFamily="34" charset="0"/>
              </a:rPr>
              <a:t>detect</a:t>
            </a:r>
            <a:r>
              <a:rPr lang="de-DE" sz="1800" dirty="0">
                <a:cs typeface="Arial" panose="020B0604020202020204" pitchFamily="34" charset="0"/>
              </a:rPr>
              <a:t>“-Systems -&gt; 8 Fahrzeuge im EVS-Gebiet</a:t>
            </a:r>
            <a:endParaRPr lang="de-DE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0934BE-303F-4AF4-A3C2-6713C1E68F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19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9616BF-90E9-445C-B6F0-9491305F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Biogutdetektion – Möglichkeiten und Herausforderungen der praktischen Umsetzung</a:t>
            </a:r>
          </a:p>
        </p:txBody>
      </p:sp>
    </p:spTree>
    <p:extLst>
      <p:ext uri="{BB962C8B-B14F-4D97-AF65-F5344CB8AC3E}">
        <p14:creationId xmlns:p14="http://schemas.microsoft.com/office/powerpoint/2010/main" val="294805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\\STORAGE-UT\Presse\Bilderarchiv\Abfallentsorgung\Abfall-Arten\Grünschnitt\20151012_WZ_Ormes_189.JPG">
            <a:extLst>
              <a:ext uri="{FF2B5EF4-FFF2-40B4-BE49-F238E27FC236}">
                <a16:creationId xmlns:a16="http://schemas.microsoft.com/office/drawing/2014/main" id="{39A6ADAB-3F30-44C6-BB72-31DDE3DFE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r="31643"/>
          <a:stretch/>
        </p:blipFill>
        <p:spPr bwMode="auto">
          <a:xfrm>
            <a:off x="7602000" y="1371003"/>
            <a:ext cx="4252856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nhaltsplatzhalter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8"/>
          <a:stretch/>
        </p:blipFill>
        <p:spPr bwMode="auto">
          <a:xfrm>
            <a:off x="5132587" y="3975403"/>
            <a:ext cx="348245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7097" y="291563"/>
            <a:ext cx="11602640" cy="1080000"/>
          </a:xfrm>
        </p:spPr>
        <p:txBody>
          <a:bodyPr/>
          <a:lstStyle/>
          <a:p>
            <a:r>
              <a:rPr lang="de-DE" dirty="0"/>
              <a:t>Der EVS im Überblick</a:t>
            </a:r>
            <a:br>
              <a:rPr lang="de-DE" dirty="0"/>
            </a:br>
            <a:r>
              <a:rPr lang="de-DE" sz="2200" b="0" dirty="0">
                <a:solidFill>
                  <a:srgbClr val="006EB6"/>
                </a:solidFill>
              </a:rPr>
              <a:t>Von der </a:t>
            </a:r>
            <a:r>
              <a:rPr lang="de-DE" altLang="de-DE" sz="2200" b="0" dirty="0">
                <a:solidFill>
                  <a:srgbClr val="006EB6"/>
                </a:solidFill>
              </a:rPr>
              <a:t>Abwasserwirtschaft und Abfallwirtschaft zum Kreislauf- und Ressourcenmanager</a:t>
            </a:r>
            <a:endParaRPr lang="de-DE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9F9E62-EEA1-4E4C-9676-89AFCA358A1E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  <p:sp>
        <p:nvSpPr>
          <p:cNvPr id="16" name="Textfeld 15"/>
          <p:cNvSpPr txBox="1"/>
          <p:nvPr/>
        </p:nvSpPr>
        <p:spPr>
          <a:xfrm>
            <a:off x="5157076" y="3199841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Strom</a:t>
            </a:r>
          </a:p>
        </p:txBody>
      </p:sp>
      <p:pic>
        <p:nvPicPr>
          <p:cNvPr id="24" name="Inhaltsplatzhalter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1454" y="1371563"/>
            <a:ext cx="3124116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DFA70CF-E531-4BCC-A27E-0179FCE0C1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"/>
          <a:stretch/>
        </p:blipFill>
        <p:spPr>
          <a:xfrm>
            <a:off x="347289" y="3975403"/>
            <a:ext cx="4681904" cy="2340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6" name="Picture 4" descr="\\FS1\Projekte\_PK\_AWA-übergreifende Projekte\Energie\Eigenenergieerzeugung\Photovoltaik\240 - Burbach\Bilder\2012_10_18\Saarbrücken-20121018-00016.jpg">
            <a:extLst>
              <a:ext uri="{FF2B5EF4-FFF2-40B4-BE49-F238E27FC236}">
                <a16:creationId xmlns:a16="http://schemas.microsoft.com/office/drawing/2014/main" id="{F546DBE9-3928-42E1-BEBA-F7033A47E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t="13169"/>
          <a:stretch/>
        </p:blipFill>
        <p:spPr bwMode="auto">
          <a:xfrm>
            <a:off x="8718432" y="3975403"/>
            <a:ext cx="3136424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F938024-4A3C-478A-9FF0-A10230C913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r="33926"/>
          <a:stretch/>
        </p:blipFill>
        <p:spPr>
          <a:xfrm>
            <a:off x="347289" y="1371563"/>
            <a:ext cx="3177734" cy="2340000"/>
          </a:xfrm>
          <a:prstGeom prst="rect">
            <a:avLst/>
          </a:prstGeom>
        </p:spPr>
      </p:pic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4E6E13C6-328D-4EA5-861C-51C3426E9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34853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E7798F-6E72-46D4-8BFC-1387DD4E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Umsetzung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4BAB67-6517-46DC-832D-73D4E79B7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1800" dirty="0">
                <a:cs typeface="Arial" panose="020B0604020202020204" pitchFamily="34" charset="0"/>
              </a:rPr>
              <a:t>Installation eines KI-gesteuerten, lernfähigen Kamerasystems zur Erkennung von Störstoffen in der Biotonne durch die Firma c-trace an jeweils einem Fahrzeug der vom EVS beauftragten Entsorger und Fuhrparkkommunen. 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cs typeface="Arial" panose="020B0604020202020204" pitchFamily="34" charset="0"/>
              </a:rPr>
              <a:t>Zweigleisiges Verfahren: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cs typeface="Arial" panose="020B0604020202020204" pitchFamily="34" charset="0"/>
              </a:rPr>
              <a:t>Detektion bei Öffnen des Deckels vor der Schüttung durch Kameras oberhalb der Schüttvorrichtung (</a:t>
            </a:r>
            <a:r>
              <a:rPr lang="de-DE" sz="1800" b="1" dirty="0" err="1">
                <a:cs typeface="Arial" panose="020B0604020202020204" pitchFamily="34" charset="0"/>
              </a:rPr>
              <a:t>TopView</a:t>
            </a:r>
            <a:r>
              <a:rPr lang="de-DE" sz="1800" dirty="0"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cs typeface="Arial" panose="020B0604020202020204" pitchFamily="34" charset="0"/>
              </a:rPr>
              <a:t>und Detektion des Biotonneninhalts während des Schüttvorgangs durch Kameras im Fahrzeuginneren (</a:t>
            </a:r>
            <a:r>
              <a:rPr lang="de-DE" sz="1800" b="1" dirty="0" err="1">
                <a:cs typeface="Arial" panose="020B0604020202020204" pitchFamily="34" charset="0"/>
              </a:rPr>
              <a:t>InsideView</a:t>
            </a:r>
            <a:r>
              <a:rPr lang="de-DE" sz="1800" dirty="0"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cs typeface="Arial" panose="020B0604020202020204" pitchFamily="34" charset="0"/>
              </a:rPr>
              <a:t>Dadurch zwei unterschiedliche Verfahrensweisen im weiteren Umgang: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Stehenlassen durch Entsorger vor Ort und Kennzeichnung der Tonne bei </a:t>
            </a:r>
            <a:r>
              <a:rPr lang="de-DE" sz="1800" dirty="0" err="1">
                <a:cs typeface="Arial" panose="020B0604020202020204" pitchFamily="34" charset="0"/>
              </a:rPr>
              <a:t>TopView</a:t>
            </a:r>
            <a:r>
              <a:rPr lang="de-DE" sz="1800" dirty="0">
                <a:cs typeface="Arial" panose="020B0604020202020204" pitchFamily="34" charset="0"/>
              </a:rPr>
              <a:t> – Bearbeitung  durch Verwaltungsmitarbeiter (Echtzeit) bei Nachfragen. Nachsortierung oder eventuelle Beauftragung der Leerung als </a:t>
            </a:r>
            <a:r>
              <a:rPr lang="de-DE" sz="1800">
                <a:cs typeface="Arial" panose="020B0604020202020204" pitchFamily="34" charset="0"/>
              </a:rPr>
              <a:t>Restmüll möglich.</a:t>
            </a:r>
            <a:endParaRPr lang="de-DE" sz="1800" dirty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Nachkontrolle der Inside-Detektion durch Verwaltungsmitarbeiter mit evtl. Sanktionen (Anschreiben, zeitweiser Abzug der Tonne, evtl. Ordnungswidrigkeitenverfahren)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E43D35-7580-41D5-B432-94FBAE099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20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89616BF-90E9-445C-B6F0-9491305F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Biogutdetektion – Möglichkeiten und Herausforderungen der praktischen Umsetzung</a:t>
            </a:r>
          </a:p>
        </p:txBody>
      </p:sp>
    </p:spTree>
    <p:extLst>
      <p:ext uri="{BB962C8B-B14F-4D97-AF65-F5344CB8AC3E}">
        <p14:creationId xmlns:p14="http://schemas.microsoft.com/office/powerpoint/2010/main" val="2832628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A3A45-3CC9-419C-9D10-43808EED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Umsetzung für die Sachbearbeitung – „eigene C-ware“ der Firma c-trace für EVS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B8254B-501A-4D0A-A2B9-12CCCF686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Hinterlegung der Bilder zum Standort des Gefäßes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Direkte Überprüfung bei Anruf des Kunden möglich (Echtzeit)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Schnellere Bearbeitung von </a:t>
            </a:r>
            <a:r>
              <a:rPr lang="de-DE" sz="1800" b="1" dirty="0">
                <a:cs typeface="Arial" panose="020B0604020202020204" pitchFamily="34" charset="0"/>
              </a:rPr>
              <a:t>Reklamationen</a:t>
            </a:r>
            <a:r>
              <a:rPr lang="de-DE" sz="1800" dirty="0">
                <a:cs typeface="Arial" panose="020B0604020202020204" pitchFamily="34" charset="0"/>
              </a:rPr>
              <a:t> (Reduzierung des Verwaltungsaufwands)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cs typeface="Arial" panose="020B0604020202020204" pitchFamily="34" charset="0"/>
            </a:endParaRPr>
          </a:p>
          <a:p>
            <a:endParaRPr lang="de-DE" sz="1800" dirty="0">
              <a:cs typeface="Arial" panose="020B0604020202020204" pitchFamily="34" charset="0"/>
            </a:endParaRPr>
          </a:p>
          <a:p>
            <a:pPr lvl="1"/>
            <a:endParaRPr lang="de-DE" sz="1800" dirty="0"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107CA9-0D74-44BC-820D-2A642715E9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21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89616BF-90E9-445C-B6F0-9491305F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Biogutdetektion – Möglichkeiten und Herausforderungen der praktischen Umsetzung</a:t>
            </a:r>
          </a:p>
        </p:txBody>
      </p:sp>
    </p:spTree>
    <p:extLst>
      <p:ext uri="{BB962C8B-B14F-4D97-AF65-F5344CB8AC3E}">
        <p14:creationId xmlns:p14="http://schemas.microsoft.com/office/powerpoint/2010/main" val="2044725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C90F2-E594-4E11-A5A9-033362C6F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learnt</a:t>
            </a:r>
            <a:r>
              <a:rPr lang="de-DE" dirty="0"/>
              <a:t> (so </a:t>
            </a:r>
            <a:r>
              <a:rPr lang="de-DE" dirty="0" err="1"/>
              <a:t>far</a:t>
            </a:r>
            <a:r>
              <a:rPr lang="de-DE" dirty="0"/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BC512A-89E9-483D-810E-B5B41F526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>
                <a:cs typeface="Arial" panose="020B0604020202020204" pitchFamily="34" charset="0"/>
              </a:rPr>
              <a:t>Kommunikation</a:t>
            </a:r>
            <a:r>
              <a:rPr lang="de-DE" sz="1800" dirty="0">
                <a:cs typeface="Arial" panose="020B0604020202020204" pitchFamily="34" charset="0"/>
              </a:rPr>
              <a:t> ist der Schlüsselfaktor zur Verbesserung des </a:t>
            </a:r>
            <a:r>
              <a:rPr lang="de-DE" sz="1800" dirty="0" err="1">
                <a:cs typeface="Arial" panose="020B0604020202020204" pitchFamily="34" charset="0"/>
              </a:rPr>
              <a:t>Bioguts</a:t>
            </a:r>
            <a:r>
              <a:rPr lang="de-DE" sz="1800" dirty="0">
                <a:cs typeface="Arial" panose="020B0604020202020204" pitchFamily="34" charset="0"/>
              </a:rPr>
              <a:t> bei der Sammlung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Schrittweise Einführung in </a:t>
            </a:r>
            <a:r>
              <a:rPr lang="de-DE" sz="1800" b="1" dirty="0">
                <a:cs typeface="Arial" panose="020B0604020202020204" pitchFamily="34" charset="0"/>
              </a:rPr>
              <a:t>Phasen</a:t>
            </a:r>
            <a:r>
              <a:rPr lang="de-DE" sz="1800" dirty="0">
                <a:cs typeface="Arial" panose="020B0604020202020204" pitchFamily="34" charset="0"/>
              </a:rPr>
              <a:t> ist sinnvoll – starke Reduzierung und händelbare Fallzahlen für Entsorger und Verwaltung bereits durch Aufklärung ohne Sanktionen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Kunden sind </a:t>
            </a:r>
            <a:r>
              <a:rPr lang="de-DE" sz="1800" b="1" dirty="0">
                <a:cs typeface="Arial" panose="020B0604020202020204" pitchFamily="34" charset="0"/>
              </a:rPr>
              <a:t>generell kooperativ</a:t>
            </a:r>
            <a:r>
              <a:rPr lang="de-DE" sz="1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sz="1800" dirty="0">
                <a:cs typeface="Arial" panose="020B0604020202020204" pitchFamily="34" charset="0"/>
              </a:rPr>
              <a:t>und passen ihr Verhalten an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Echtzeitübertragung ist essentiell für die </a:t>
            </a:r>
            <a:r>
              <a:rPr lang="de-DE" sz="1800" b="1" dirty="0">
                <a:cs typeface="Arial" panose="020B0604020202020204" pitchFamily="34" charset="0"/>
              </a:rPr>
              <a:t>Reklamationsbearbeitung</a:t>
            </a:r>
            <a:r>
              <a:rPr lang="de-DE" sz="1800" dirty="0">
                <a:cs typeface="Arial" panose="020B0604020202020204" pitchFamily="34" charset="0"/>
              </a:rPr>
              <a:t> </a:t>
            </a:r>
            <a:br>
              <a:rPr lang="de-DE" sz="1800" dirty="0">
                <a:cs typeface="Arial" panose="020B0604020202020204" pitchFamily="34" charset="0"/>
              </a:rPr>
            </a:br>
            <a:r>
              <a:rPr lang="de-DE" sz="1800" dirty="0">
                <a:cs typeface="Arial" panose="020B0604020202020204" pitchFamily="34" charset="0"/>
              </a:rPr>
              <a:t>(„Fake“-Bilder der Kunden und Beweisführung)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7EC034-6380-4314-8D71-973555F9A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22</a:t>
            </a:fld>
            <a:endParaRPr lang="de-DE" altLang="de-DE"/>
          </a:p>
        </p:txBody>
      </p:sp>
      <p:pic>
        <p:nvPicPr>
          <p:cNvPr id="7" name="Grafik 6" descr="Glühlampe mit einfarbiger Füllung">
            <a:extLst>
              <a:ext uri="{FF2B5EF4-FFF2-40B4-BE49-F238E27FC236}">
                <a16:creationId xmlns:a16="http://schemas.microsoft.com/office/drawing/2014/main" id="{32EDE37D-2DB9-4F55-87B2-03E2BEEC4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7037">
            <a:off x="10099456" y="377532"/>
            <a:ext cx="1276135" cy="1276135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89616BF-90E9-445C-B6F0-9491305F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Biogutdetektion – Möglichkeiten und Herausforderungen der praktischen Umsetzung</a:t>
            </a:r>
          </a:p>
        </p:txBody>
      </p:sp>
    </p:spTree>
    <p:extLst>
      <p:ext uri="{BB962C8B-B14F-4D97-AF65-F5344CB8AC3E}">
        <p14:creationId xmlns:p14="http://schemas.microsoft.com/office/powerpoint/2010/main" val="615681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C01DD-8EEE-4DD1-98FA-3F95588B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Pilotbereich 		</a:t>
            </a:r>
            <a:br>
              <a:rPr lang="de-DE" dirty="0"/>
            </a:br>
            <a:r>
              <a:rPr lang="de-DE" dirty="0"/>
              <a:t>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2B031-5D02-4B50-91FF-33BD37FFA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24039"/>
            <a:ext cx="11818664" cy="5256584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de-DE" sz="1800" dirty="0">
                <a:cs typeface="Arial" panose="020B0604020202020204" pitchFamily="34" charset="0"/>
              </a:rPr>
              <a:t>2 Kommunen als </a:t>
            </a:r>
            <a:r>
              <a:rPr lang="de-DE" sz="1800" b="1" dirty="0">
                <a:cs typeface="Arial" panose="020B0604020202020204" pitchFamily="34" charset="0"/>
              </a:rPr>
              <a:t>Pilotbereiche</a:t>
            </a:r>
            <a:r>
              <a:rPr lang="de-DE" sz="1800" dirty="0">
                <a:cs typeface="Arial" panose="020B0604020202020204" pitchFamily="34" charset="0"/>
              </a:rPr>
              <a:t> für den Entsorgungsverband (</a:t>
            </a:r>
            <a:r>
              <a:rPr lang="de-DE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Auswahl Kombination aus ländlichen Gebieten und eher städtischer Infrastruktur). </a:t>
            </a:r>
          </a:p>
          <a:p>
            <a:pPr algn="just">
              <a:lnSpc>
                <a:spcPct val="150000"/>
              </a:lnSpc>
            </a:pPr>
            <a:r>
              <a:rPr lang="de-DE" sz="1800" dirty="0">
                <a:cs typeface="Arial" panose="020B0604020202020204" pitchFamily="34" charset="0"/>
              </a:rPr>
              <a:t>Eruierung welcher </a:t>
            </a:r>
            <a:r>
              <a:rPr lang="de-DE" sz="1800" b="1" dirty="0">
                <a:cs typeface="Arial" panose="020B0604020202020204" pitchFamily="34" charset="0"/>
              </a:rPr>
              <a:t>Mehraufwand</a:t>
            </a:r>
            <a:r>
              <a:rPr lang="de-DE" sz="1800" dirty="0">
                <a:cs typeface="Arial" panose="020B0604020202020204" pitchFamily="34" charset="0"/>
              </a:rPr>
              <a:t> für die Verwaltung und die Entsorger entsteht. </a:t>
            </a:r>
          </a:p>
          <a:p>
            <a:pPr algn="just">
              <a:lnSpc>
                <a:spcPct val="150000"/>
              </a:lnSpc>
            </a:pPr>
            <a:r>
              <a:rPr lang="de-DE" sz="1800" dirty="0">
                <a:cs typeface="Arial" panose="020B0604020202020204" pitchFamily="34" charset="0"/>
              </a:rPr>
              <a:t>Dies umfasst: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>
                <a:cs typeface="Arial" panose="020B0604020202020204" pitchFamily="34" charset="0"/>
              </a:rPr>
              <a:t>Information </a:t>
            </a:r>
            <a:r>
              <a:rPr lang="de-DE" sz="1800" dirty="0">
                <a:cs typeface="Arial" panose="020B0604020202020204" pitchFamily="34" charset="0"/>
              </a:rPr>
              <a:t>der Kunden/Bürger, um über die richtige Entsorgung aufzuklären (Kommunikationsstrategie)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die zusätzliche Erfassung der Anzahl falsch befüllten Biotonnen als Restabfallgefäße </a:t>
            </a:r>
            <a:r>
              <a:rPr lang="de-DE" sz="1800" b="1" dirty="0">
                <a:cs typeface="Arial" panose="020B0604020202020204" pitchFamily="34" charset="0"/>
              </a:rPr>
              <a:t>(Verwaltungsaufwand)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cs typeface="Arial" panose="020B0604020202020204" pitchFamily="34" charset="0"/>
              </a:rPr>
              <a:t>die zusätzliche Arbeit der Entsorger, die falsch befüllten Gefäße als Restabfall abzufahren</a:t>
            </a:r>
            <a:r>
              <a:rPr lang="de-DE" sz="1800" b="1" dirty="0">
                <a:cs typeface="Arial" panose="020B0604020202020204" pitchFamily="34" charset="0"/>
              </a:rPr>
              <a:t> (Nachleerungen)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Vermeidung einer Überlastung des Entsorgungs-Systems durch zu hohe Fallzahlen!</a:t>
            </a:r>
            <a:endParaRPr lang="de-DE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sz="1800" dirty="0">
                <a:cs typeface="Arial" panose="020B0604020202020204" pitchFamily="34" charset="0"/>
              </a:rPr>
              <a:t>Schrittweiser flächendeckender Start </a:t>
            </a:r>
            <a:r>
              <a:rPr lang="de-DE" sz="1800" dirty="0">
                <a:solidFill>
                  <a:srgbClr val="369929"/>
                </a:solidFill>
                <a:cs typeface="Arial" panose="020B0604020202020204" pitchFamily="34" charset="0"/>
              </a:rPr>
              <a:t>ab 06/2025 </a:t>
            </a:r>
            <a:r>
              <a:rPr lang="de-DE" sz="1800" dirty="0">
                <a:cs typeface="Arial" panose="020B0604020202020204" pitchFamily="34" charset="0"/>
              </a:rPr>
              <a:t>–„Einführung“ nach Muster der Pilotkommunen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0E64E2-0D8D-4744-980E-326CABB533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89616BF-90E9-445C-B6F0-9491305F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Biogutdetektion – Möglichkeiten und Herausforderungen der praktischen Umsetzung</a:t>
            </a:r>
          </a:p>
        </p:txBody>
      </p:sp>
    </p:spTree>
    <p:extLst>
      <p:ext uri="{BB962C8B-B14F-4D97-AF65-F5344CB8AC3E}">
        <p14:creationId xmlns:p14="http://schemas.microsoft.com/office/powerpoint/2010/main" val="405339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8408" y="307745"/>
            <a:ext cx="11602640" cy="1080000"/>
          </a:xfrm>
        </p:spPr>
        <p:txBody>
          <a:bodyPr/>
          <a:lstStyle/>
          <a:p>
            <a:r>
              <a:rPr lang="de-DE" dirty="0"/>
              <a:t>Der EVS im Überblick: </a:t>
            </a:r>
            <a:r>
              <a:rPr lang="de-DE" altLang="de-DE" dirty="0"/>
              <a:t>Abfallwirtschaft</a:t>
            </a:r>
            <a:br>
              <a:rPr lang="de-DE" altLang="de-DE" dirty="0"/>
            </a:br>
            <a:r>
              <a:rPr lang="de-DE" altLang="de-DE" sz="2200" b="0" dirty="0">
                <a:solidFill>
                  <a:srgbClr val="006EB6"/>
                </a:solidFill>
              </a:rPr>
              <a:t>Anlagen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6008" y="1428750"/>
            <a:ext cx="5121920" cy="48600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Zentrale Abfallverwertungsanlage (AVA) </a:t>
            </a:r>
            <a:r>
              <a:rPr lang="de-DE" dirty="0" err="1"/>
              <a:t>Velsen</a:t>
            </a:r>
            <a:br>
              <a:rPr lang="de-DE" dirty="0"/>
            </a:br>
            <a:r>
              <a:rPr lang="de-DE" dirty="0"/>
              <a:t>genehmigte Jahreskapazität von 255.000 Tonnen Haus- und Gewerbeabfall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21 EVS Wertstoff-Zentren</a:t>
            </a:r>
            <a:br>
              <a:rPr lang="de-DE" dirty="0"/>
            </a:br>
            <a:r>
              <a:rPr lang="de-DE" dirty="0"/>
              <a:t>ca. 12.700 Tonnen gesammelte Wertstoffe (2023)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Kompostwerk </a:t>
            </a:r>
            <a:r>
              <a:rPr lang="de-DE" dirty="0" err="1"/>
              <a:t>Ormesheim</a:t>
            </a:r>
            <a:endParaRPr lang="de-D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2 moderne EVS Deponien &amp; Umladestationen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/>
              <a:t>NEU: Bau und Betrieb EVS </a:t>
            </a:r>
            <a:r>
              <a:rPr lang="de-DE" b="1" dirty="0" err="1"/>
              <a:t>BioMasseZentrum</a:t>
            </a:r>
            <a:r>
              <a:rPr lang="de-DE" b="1" dirty="0"/>
              <a:t> (geplante Inbetriebnahme 2027)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9F9E62-EEA1-4E4C-9676-89AFCA358A1E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pic>
        <p:nvPicPr>
          <p:cNvPr id="6" name="Inhaltsplatzhalt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9728" y="1428750"/>
            <a:ext cx="5746912" cy="430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109728" y="5733256"/>
            <a:ext cx="369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E"/>
                </a:solidFill>
                <a:latin typeface="Arial Narrow" panose="020B0606020202030204" pitchFamily="34" charset="0"/>
              </a:rPr>
              <a:t>Abfallverwertungsanlage (AVA) </a:t>
            </a:r>
            <a:r>
              <a:rPr lang="de-DE" sz="1200" dirty="0" err="1">
                <a:solidFill>
                  <a:srgbClr val="003D6E"/>
                </a:solidFill>
                <a:latin typeface="Arial Narrow" panose="020B0606020202030204" pitchFamily="34" charset="0"/>
              </a:rPr>
              <a:t>Velsen</a:t>
            </a:r>
            <a:endParaRPr lang="de-DE" sz="1800" dirty="0">
              <a:latin typeface="Arial Narrow" panose="020B0606020202030204" pitchFamily="34" charset="0"/>
            </a:endParaRP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9CE57BD-A164-4DC4-A169-FCA2755B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8169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BB67C6-9DDA-9065-FEEA-8DA081CE50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730F2-9FA6-4041-A825-75A2845E5D8E}" type="slidenum">
              <a:rPr lang="de-DE" altLang="de-DE" smtClean="0"/>
              <a:pPr/>
              <a:t>4</a:t>
            </a:fld>
            <a:endParaRPr lang="de-DE" alt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1C3A773-5645-7566-ACC2-3D4D683DC7D8}"/>
              </a:ext>
            </a:extLst>
          </p:cNvPr>
          <p:cNvSpPr txBox="1">
            <a:spLocks/>
          </p:cNvSpPr>
          <p:nvPr/>
        </p:nvSpPr>
        <p:spPr bwMode="auto">
          <a:xfrm>
            <a:off x="335360" y="1233296"/>
            <a:ext cx="6696744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003C8D"/>
              </a:buClr>
              <a:buSzPct val="80000"/>
              <a:buFont typeface="Wingdings" panose="05000000000000000000" pitchFamily="2" charset="2"/>
              <a:defRPr sz="2000" kern="1200">
                <a:solidFill>
                  <a:srgbClr val="003D6E"/>
                </a:solidFill>
                <a:latin typeface="Arial Narrow" pitchFamily="34" charset="0"/>
                <a:ea typeface="+mn-ea"/>
                <a:cs typeface="+mn-cs"/>
              </a:defRPr>
            </a:lvl1pPr>
            <a:lvl2pPr marL="190500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003C8D"/>
              </a:buClr>
              <a:buSzPct val="80000"/>
              <a:buFont typeface="Arial" panose="020B0604020202020204" pitchFamily="34" charset="0"/>
              <a:defRPr sz="2000" kern="1200">
                <a:solidFill>
                  <a:srgbClr val="003D6E"/>
                </a:solidFill>
                <a:latin typeface="Arial Narrow" pitchFamily="34" charset="0"/>
                <a:ea typeface="+mn-ea"/>
                <a:cs typeface="+mn-cs"/>
              </a:defRPr>
            </a:lvl2pPr>
            <a:lvl3pPr marL="381000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003C8D"/>
              </a:buClr>
              <a:buSzPct val="70000"/>
              <a:buFont typeface="Wingdings" panose="05000000000000000000" pitchFamily="2" charset="2"/>
              <a:defRPr sz="2000" kern="1200">
                <a:solidFill>
                  <a:srgbClr val="003D6E"/>
                </a:solidFill>
                <a:latin typeface="Arial Narrow" pitchFamily="34" charset="0"/>
                <a:ea typeface="+mn-ea"/>
                <a:cs typeface="+mn-cs"/>
              </a:defRPr>
            </a:lvl3pPr>
            <a:lvl4pPr marL="573088" indent="-1588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3D6E"/>
                </a:solidFill>
                <a:latin typeface="Arial Narrow" pitchFamily="34" charset="0"/>
                <a:ea typeface="+mn-ea"/>
                <a:cs typeface="+mn-cs"/>
              </a:defRPr>
            </a:lvl4pPr>
            <a:lvl5pPr marL="763588" indent="3175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lang="de-DE" sz="2000" kern="1200" dirty="0">
                <a:solidFill>
                  <a:srgbClr val="003D6E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Weiterentwicklung Standort </a:t>
            </a:r>
            <a:r>
              <a:rPr lang="de-DE" dirty="0" err="1"/>
              <a:t>Velsen</a:t>
            </a:r>
            <a:r>
              <a:rPr lang="de-DE" dirty="0"/>
              <a:t> zum Umweltcampus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Leitinvestition zur Schließung Regionaler Stoffkreisläufe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Investitionsvolumen ca. 50 Mio. Euro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Baustart 22. August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Input 55.000 Mg/a </a:t>
            </a:r>
            <a:r>
              <a:rPr lang="de-DE" dirty="0" err="1"/>
              <a:t>Biogut</a:t>
            </a:r>
            <a:r>
              <a:rPr lang="de-DE" dirty="0"/>
              <a:t> und </a:t>
            </a:r>
            <a:r>
              <a:rPr lang="de-DE" dirty="0" err="1"/>
              <a:t>max</a:t>
            </a:r>
            <a:r>
              <a:rPr lang="de-DE" dirty="0"/>
              <a:t> 5.000 Mg/a </a:t>
            </a:r>
            <a:r>
              <a:rPr lang="de-DE" dirty="0" err="1"/>
              <a:t>Grüngut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Output 4 Mio. Nm³ Biogas (Erdgasqualität) und 13.000 Mg/a gütegesicherter Fertigkompost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A534E51-D18B-B699-6CD3-37B77BB3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65920"/>
            <a:ext cx="11633200" cy="1079500"/>
          </a:xfrm>
        </p:spPr>
        <p:txBody>
          <a:bodyPr/>
          <a:lstStyle/>
          <a:p>
            <a:r>
              <a:rPr lang="de-DE" dirty="0"/>
              <a:t>EVS BioMasseZentrum (BMZ)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D15637D-1D33-E13A-EFBE-110ED37E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006" y="2276872"/>
            <a:ext cx="4991967" cy="2952328"/>
          </a:xfrm>
          <a:prstGeom prst="rect">
            <a:avLst/>
          </a:prstGeom>
        </p:spPr>
      </p:pic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E6BF38F1-7CC7-409B-B1F7-88EBB0D8C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8838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335360" y="134264"/>
            <a:ext cx="11602640" cy="1080000"/>
          </a:xfrm>
        </p:spPr>
        <p:txBody>
          <a:bodyPr/>
          <a:lstStyle/>
          <a:p>
            <a:r>
              <a:rPr lang="de-DE" dirty="0">
                <a:cs typeface="Arial" panose="020B0604020202020204" pitchFamily="34" charset="0"/>
              </a:rPr>
              <a:t>Abfallrechtliche und übergeordnete Aspekte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idx="1"/>
          </p:nvPr>
        </p:nvSpPr>
        <p:spPr>
          <a:xfrm>
            <a:off x="326008" y="1428750"/>
            <a:ext cx="11602640" cy="48600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cs typeface="Arial" panose="020B0604020202020204" pitchFamily="34" charset="0"/>
              </a:rPr>
              <a:t>Kreislaufwirtschaftsgesetz </a:t>
            </a:r>
            <a:r>
              <a:rPr lang="de-DE" dirty="0">
                <a:cs typeface="Arial" panose="020B0604020202020204" pitchFamily="34" charset="0"/>
              </a:rPr>
              <a:t>(„KrWG“, Inkrafttreten novellierte Fassung 28.10.2020) sowie </a:t>
            </a:r>
            <a:r>
              <a:rPr lang="de-DE" b="1" dirty="0">
                <a:cs typeface="Arial" panose="020B0604020202020204" pitchFamily="34" charset="0"/>
              </a:rPr>
              <a:t>Bioabfallverordnung </a:t>
            </a:r>
            <a:r>
              <a:rPr lang="de-DE" dirty="0">
                <a:cs typeface="Arial" panose="020B0604020202020204" pitchFamily="34" charset="0"/>
              </a:rPr>
              <a:t>(„</a:t>
            </a:r>
            <a:r>
              <a:rPr lang="de-DE" dirty="0" err="1">
                <a:cs typeface="Arial" panose="020B0604020202020204" pitchFamily="34" charset="0"/>
              </a:rPr>
              <a:t>BioabfV</a:t>
            </a:r>
            <a:r>
              <a:rPr lang="de-DE" dirty="0">
                <a:cs typeface="Arial" panose="020B0604020202020204" pitchFamily="34" charset="0"/>
              </a:rPr>
              <a:t>“, novellierte Fassung 28.04.2022) mit immer strikteren Vorgaben zur Getrennterfassung und zur Qualität von erfassten Bioabfällen (Reduktion biogener Anteil im Restabfall, Reduktion Störstoffanteile im </a:t>
            </a:r>
            <a:r>
              <a:rPr lang="de-DE" dirty="0" err="1">
                <a:cs typeface="Arial" panose="020B0604020202020204" pitchFamily="34" charset="0"/>
              </a:rPr>
              <a:t>Biogut</a:t>
            </a:r>
            <a:r>
              <a:rPr lang="de-DE" dirty="0">
                <a:cs typeface="Arial" panose="020B0604020202020204" pitchFamily="34" charset="0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Bundesweit, aber auch im Saarland trotz sehr intensiver Informations- und Sensibilisierungsmaßnahmen, nach wie vor </a:t>
            </a:r>
            <a:r>
              <a:rPr lang="de-DE" b="1" dirty="0">
                <a:cs typeface="Arial" panose="020B0604020202020204" pitchFamily="34" charset="0"/>
              </a:rPr>
              <a:t>deutlich zu viele Störstoffe </a:t>
            </a:r>
            <a:r>
              <a:rPr lang="de-DE" dirty="0">
                <a:cs typeface="Arial" panose="020B0604020202020204" pitchFamily="34" charset="0"/>
              </a:rPr>
              <a:t>(Metalle, Restabfälle, Kunststoffe, Gefahrstoffe) im </a:t>
            </a:r>
            <a:r>
              <a:rPr lang="de-DE" dirty="0" err="1">
                <a:cs typeface="Arial" panose="020B0604020202020204" pitchFamily="34" charset="0"/>
              </a:rPr>
              <a:t>Biogut</a:t>
            </a:r>
            <a:r>
              <a:rPr lang="de-DE" dirty="0"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EVS </a:t>
            </a:r>
            <a:r>
              <a:rPr lang="de-DE" dirty="0" err="1">
                <a:cs typeface="Arial" panose="020B0604020202020204" pitchFamily="34" charset="0"/>
              </a:rPr>
              <a:t>BioMasseZentrum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b="1" dirty="0" err="1">
                <a:cs typeface="Arial" panose="020B0604020202020204" pitchFamily="34" charset="0"/>
              </a:rPr>
              <a:t>Velsen</a:t>
            </a:r>
            <a:r>
              <a:rPr lang="de-DE" b="1" dirty="0">
                <a:cs typeface="Arial" panose="020B0604020202020204" pitchFamily="34" charset="0"/>
              </a:rPr>
              <a:t> </a:t>
            </a:r>
            <a:r>
              <a:rPr lang="de-DE" dirty="0">
                <a:cs typeface="Arial" panose="020B0604020202020204" pitchFamily="34" charset="0"/>
              </a:rPr>
              <a:t>(„BMZ“) und Biogut-Vergärungsanlage mit anschließender Produktion hochwertiger, gütegesicherter und entsprechend zertifizierter Komposte benötigt </a:t>
            </a:r>
            <a:r>
              <a:rPr lang="de-DE" b="1" dirty="0">
                <a:cs typeface="Arial" panose="020B0604020202020204" pitchFamily="34" charset="0"/>
              </a:rPr>
              <a:t>bestmögliche Ausgangsqualität </a:t>
            </a:r>
            <a:r>
              <a:rPr lang="de-DE" dirty="0">
                <a:cs typeface="Arial" panose="020B0604020202020204" pitchFamily="34" charset="0"/>
              </a:rPr>
              <a:t>in den Bioabfallgefäßen!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Eine höhere Qualität des </a:t>
            </a:r>
            <a:r>
              <a:rPr lang="de-DE" dirty="0" err="1">
                <a:cs typeface="Arial" panose="020B0604020202020204" pitchFamily="34" charset="0"/>
              </a:rPr>
              <a:t>Bioguts</a:t>
            </a:r>
            <a:r>
              <a:rPr lang="de-DE" dirty="0">
                <a:cs typeface="Arial" panose="020B0604020202020204" pitchFamily="34" charset="0"/>
              </a:rPr>
              <a:t> führt zu geringeren Verwertungskosten, was wiederum die Abfallgebühren reduziert.</a:t>
            </a:r>
            <a:endParaRPr lang="de-DE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/>
              <a:t>Grundsätzlich gilt: Wir brauchen mehr Qualität in unseren Kreisläufen!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5E95281-0269-4663-948C-53AFBA27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845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8" y="163700"/>
            <a:ext cx="11602640" cy="1080000"/>
          </a:xfrm>
        </p:spPr>
        <p:txBody>
          <a:bodyPr/>
          <a:lstStyle/>
          <a:p>
            <a:r>
              <a:rPr lang="de-DE" dirty="0"/>
              <a:t>Ziel 1: Erhöhung des Anschlussgrades – Mehr Bioabfall getrennt sammeln </a:t>
            </a:r>
            <a:endParaRPr lang="fr-FR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911262"/>
              </p:ext>
            </p:extLst>
          </p:nvPr>
        </p:nvGraphicFramePr>
        <p:xfrm>
          <a:off x="5942632" y="1844824"/>
          <a:ext cx="5914008" cy="4016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6</a:t>
            </a:fld>
            <a:endParaRPr lang="de-DE" altLang="de-DE"/>
          </a:p>
        </p:txBody>
      </p:sp>
      <p:sp>
        <p:nvSpPr>
          <p:cNvPr id="6" name="Rechteck 5"/>
          <p:cNvSpPr/>
          <p:nvPr/>
        </p:nvSpPr>
        <p:spPr>
          <a:xfrm>
            <a:off x="241584" y="1828648"/>
            <a:ext cx="51845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latin typeface="Arial Narrow" panose="020B0606020202030204" pitchFamily="34" charset="0"/>
              </a:rPr>
              <a:t>45 EVS-Kommunen, ca. 142.000 Gefäße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latin typeface="Arial Narrow" panose="020B0606020202030204" pitchFamily="34" charset="0"/>
              </a:rPr>
              <a:t>Attraktive Gebühr mit Lenkungswirkung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latin typeface="Arial Narrow" panose="020B0606020202030204" pitchFamily="34" charset="0"/>
              </a:rPr>
              <a:t>Leerungsintervall 14-tägig</a:t>
            </a:r>
          </a:p>
          <a:p>
            <a:r>
              <a:rPr lang="de-DE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latin typeface="Arial Narrow" panose="020B0606020202030204" pitchFamily="34" charset="0"/>
              </a:rPr>
              <a:t>Festpreis, keine Leerungszählgebühr oder </a:t>
            </a:r>
            <a:r>
              <a:rPr lang="de-DE" dirty="0" err="1">
                <a:solidFill>
                  <a:schemeClr val="tx2"/>
                </a:solidFill>
                <a:latin typeface="Arial Narrow" panose="020B0606020202030204" pitchFamily="34" charset="0"/>
              </a:rPr>
              <a:t>Verwiegegebühr</a:t>
            </a:r>
            <a:r>
              <a:rPr lang="de-DE" dirty="0">
                <a:solidFill>
                  <a:schemeClr val="tx2"/>
                </a:solidFill>
                <a:latin typeface="Arial Narrow" panose="020B0606020202030204" pitchFamily="34" charset="0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latin typeface="Arial Narrow" panose="020B0606020202030204" pitchFamily="34" charset="0"/>
              </a:rPr>
              <a:t>Kontinuierliche Steigerung des Anschlussgrades auf 59,2% (2024) bei EVS-Kommunen</a:t>
            </a:r>
          </a:p>
        </p:txBody>
      </p:sp>
      <p:cxnSp>
        <p:nvCxnSpPr>
          <p:cNvPr id="10" name="Gerader Verbinder 9"/>
          <p:cNvCxnSpPr/>
          <p:nvPr/>
        </p:nvCxnSpPr>
        <p:spPr>
          <a:xfrm flipV="1">
            <a:off x="6672064" y="3645024"/>
            <a:ext cx="4935984" cy="165618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D3A5BF8-8EC4-4F89-B4CA-4380D4E51D0C}"/>
              </a:ext>
            </a:extLst>
          </p:cNvPr>
          <p:cNvSpPr txBox="1">
            <a:spLocks/>
          </p:cNvSpPr>
          <p:nvPr/>
        </p:nvSpPr>
        <p:spPr bwMode="auto">
          <a:xfrm>
            <a:off x="1076920" y="6638107"/>
            <a:ext cx="9956800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6EB6"/>
                </a:solidFill>
                <a:latin typeface="Arial Narrow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Lucida Grande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Lucida Grande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Lucida Grande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Lucida Grande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Lucida Grande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Lucida Grande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Lucida Grande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Lucida Grande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78598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7776" y="140260"/>
            <a:ext cx="11602640" cy="1080000"/>
          </a:xfrm>
        </p:spPr>
        <p:txBody>
          <a:bodyPr/>
          <a:lstStyle/>
          <a:p>
            <a:r>
              <a:rPr lang="de-DE" dirty="0"/>
              <a:t>Ziel 2: Bessere Bioabfallqualität, weniger Plastik!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7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402" y="1124984"/>
            <a:ext cx="3247526" cy="216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70" y="1124984"/>
            <a:ext cx="3730090" cy="216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6" y="3402013"/>
            <a:ext cx="3868610" cy="28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37" y="3402013"/>
            <a:ext cx="6694823" cy="28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776" y="1124984"/>
            <a:ext cx="309608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4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880" y="116632"/>
            <a:ext cx="11602640" cy="1080000"/>
          </a:xfrm>
        </p:spPr>
        <p:txBody>
          <a:bodyPr/>
          <a:lstStyle/>
          <a:p>
            <a:r>
              <a:rPr lang="de-DE" dirty="0"/>
              <a:t>Ziel 2: Bessere Bioabfallqualität, weniger Plastik!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8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023713"/>
            <a:ext cx="2709622" cy="542520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A4970B3-E220-44B8-98D3-F9B58CF48281}"/>
              </a:ext>
            </a:extLst>
          </p:cNvPr>
          <p:cNvGrpSpPr/>
          <p:nvPr/>
        </p:nvGrpSpPr>
        <p:grpSpPr>
          <a:xfrm>
            <a:off x="336880" y="1023713"/>
            <a:ext cx="2160000" cy="5425200"/>
            <a:chOff x="336880" y="1023713"/>
            <a:chExt cx="2160000" cy="5437185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0" y="1023713"/>
              <a:ext cx="2160000" cy="2806534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61"/>
            <a:stretch/>
          </p:blipFill>
          <p:spPr>
            <a:xfrm>
              <a:off x="336880" y="4263713"/>
              <a:ext cx="2160000" cy="2197185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55979AE-22B0-4A7F-A477-0E4FD47A2A40}"/>
              </a:ext>
            </a:extLst>
          </p:cNvPr>
          <p:cNvGrpSpPr/>
          <p:nvPr/>
        </p:nvGrpSpPr>
        <p:grpSpPr>
          <a:xfrm>
            <a:off x="3216560" y="1023713"/>
            <a:ext cx="4320000" cy="5424605"/>
            <a:chOff x="2779914" y="999108"/>
            <a:chExt cx="4320000" cy="5424605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9914" y="3318711"/>
              <a:ext cx="4320000" cy="3105002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62"/>
            <a:stretch/>
          </p:blipFill>
          <p:spPr>
            <a:xfrm>
              <a:off x="2779914" y="999108"/>
              <a:ext cx="4320000" cy="2248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76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05B7-85FD-4B69-996F-B35A0B49EFDB}" type="slidenum">
              <a:rPr lang="de-DE" altLang="de-DE" smtClean="0"/>
              <a:pPr/>
              <a:t>9</a:t>
            </a:fld>
            <a:endParaRPr lang="de-DE" altLang="de-DE"/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324824" y="302631"/>
            <a:ext cx="11602640" cy="1080000"/>
          </a:xfrm>
        </p:spPr>
        <p:txBody>
          <a:bodyPr/>
          <a:lstStyle/>
          <a:p>
            <a:r>
              <a:rPr lang="de-DE" dirty="0"/>
              <a:t>Ziel 2: Bessere Bioabfallqualität, weniger Plastik!</a:t>
            </a:r>
            <a:br>
              <a:rPr lang="de-DE" dirty="0"/>
            </a:br>
            <a:r>
              <a:rPr lang="de-DE" sz="2200" dirty="0">
                <a:solidFill>
                  <a:srgbClr val="006EB6"/>
                </a:solidFill>
              </a:rPr>
              <a:t>Das neue Detektionssystem / Beispiele C-Trace Kamerasysteme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3A38F5D-7A82-463A-89BF-693D81E3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637338"/>
            <a:ext cx="9956800" cy="17938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Praxisimpuls Qualitätssicherung </a:t>
            </a:r>
            <a:r>
              <a:rPr lang="de-DE" altLang="de-DE" dirty="0" err="1"/>
              <a:t>Biogut</a:t>
            </a:r>
            <a:r>
              <a:rPr lang="de-DE" altLang="de-DE" dirty="0"/>
              <a:t> – eine Maßnahme zur Sicherung hochwertiger Kreisläufe</a:t>
            </a:r>
          </a:p>
          <a:p>
            <a:pPr>
              <a:defRPr/>
            </a:pPr>
            <a:endParaRPr lang="de-DE" alt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4EA17AE-C64B-403C-B2D5-BB9BA75E0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965" y="1412776"/>
            <a:ext cx="8227467" cy="23761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A58F9B8-7B0B-4881-A3F7-47A1989BF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550" y="3793482"/>
            <a:ext cx="7606802" cy="256154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0196C2C-86C2-4DD8-ADB6-DD79B85A7138}"/>
              </a:ext>
            </a:extLst>
          </p:cNvPr>
          <p:cNvSpPr txBox="1"/>
          <p:nvPr/>
        </p:nvSpPr>
        <p:spPr>
          <a:xfrm>
            <a:off x="9624392" y="6016474"/>
            <a:ext cx="158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3D6E"/>
                </a:solidFill>
                <a:latin typeface="Arial Narrow" pitchFamily="34" charset="0"/>
                <a:cs typeface="+mn-cs"/>
              </a:rPr>
              <a:t>Fotos: Fa. C-Trace</a:t>
            </a:r>
          </a:p>
        </p:txBody>
      </p:sp>
    </p:spTree>
    <p:extLst>
      <p:ext uri="{BB962C8B-B14F-4D97-AF65-F5344CB8AC3E}">
        <p14:creationId xmlns:p14="http://schemas.microsoft.com/office/powerpoint/2010/main" val="19597834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Vorlage_SWT_04112011">
  <a:themeElements>
    <a:clrScheme name="Benutzerdefiniert 1">
      <a:dk1>
        <a:srgbClr val="0000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orlagenart xmlns="d52aa612-3fc2-47f3-b49b-a428552af8e9">Power-Point-Präsentationen</Vorlagenar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A1DC4AE7C1774BB1166A0CECB2FFAD" ma:contentTypeVersion="1" ma:contentTypeDescription="Ein neues Dokument erstellen." ma:contentTypeScope="" ma:versionID="2367ba7f2b94e37dd2927d41cff43779">
  <xsd:schema xmlns:xsd="http://www.w3.org/2001/XMLSchema" xmlns:xs="http://www.w3.org/2001/XMLSchema" xmlns:p="http://schemas.microsoft.com/office/2006/metadata/properties" xmlns:ns2="d52aa612-3fc2-47f3-b49b-a428552af8e9" targetNamespace="http://schemas.microsoft.com/office/2006/metadata/properties" ma:root="true" ma:fieldsID="716530f990555af6aa59fadea69e99e7" ns2:_="">
    <xsd:import namespace="d52aa612-3fc2-47f3-b49b-a428552af8e9"/>
    <xsd:element name="properties">
      <xsd:complexType>
        <xsd:sequence>
          <xsd:element name="documentManagement">
            <xsd:complexType>
              <xsd:all>
                <xsd:element ref="ns2:Vorlagenar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2aa612-3fc2-47f3-b49b-a428552af8e9" elementFormDefault="qualified">
    <xsd:import namespace="http://schemas.microsoft.com/office/2006/documentManagement/types"/>
    <xsd:import namespace="http://schemas.microsoft.com/office/infopath/2007/PartnerControls"/>
    <xsd:element name="Vorlagenart" ma:index="8" nillable="true" ma:displayName="Vorlagenart" ma:default="Briefvorlagen" ma:format="RadioButtons" ma:internalName="Vorlagenart">
      <xsd:simpleType>
        <xsd:restriction base="dms:Choice">
          <xsd:enumeration value="Briefvorlagen"/>
          <xsd:enumeration value="Briefpapier"/>
          <xsd:enumeration value="E-Mail-Signatur"/>
          <xsd:enumeration value="Frosch"/>
          <xsd:enumeration value="Logo"/>
          <xsd:enumeration value="PDF-Brief-Hintergründe"/>
          <xsd:enumeration value="Power-Point-Präsentationen"/>
          <xsd:enumeration value="Wallpaper"/>
          <xsd:enumeration value="Sonstiger Schriftverkeh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5675FD-2BA9-4292-A588-E3DFA1D3CE7E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d52aa612-3fc2-47f3-b49b-a428552af8e9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0C789C-2B68-4FBC-8B05-FB6B870821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066AB4-F9F4-4C5D-B993-00345601D3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2aa612-3fc2-47f3-b49b-a428552af8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1444</Words>
  <Application>Microsoft Office PowerPoint</Application>
  <PresentationFormat>Breitbild</PresentationFormat>
  <Paragraphs>180</Paragraphs>
  <Slides>23</Slides>
  <Notes>10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Lucida Grande</vt:lpstr>
      <vt:lpstr>Wingdings</vt:lpstr>
      <vt:lpstr>PowerPointVorlage_SWT_04112011</vt:lpstr>
      <vt:lpstr>Praxisimpuls Qualitätssicherung Biogut</vt:lpstr>
      <vt:lpstr>Der EVS im Überblick Von der Abwasserwirtschaft und Abfallwirtschaft zum Kreislauf- und Ressourcenmanager</vt:lpstr>
      <vt:lpstr>Der EVS im Überblick: Abfallwirtschaft Anlagen</vt:lpstr>
      <vt:lpstr>EVS BioMasseZentrum (BMZ)</vt:lpstr>
      <vt:lpstr>Abfallrechtliche und übergeordnete Aspekte</vt:lpstr>
      <vt:lpstr>Ziel 1: Erhöhung des Anschlussgrades – Mehr Bioabfall getrennt sammeln </vt:lpstr>
      <vt:lpstr>Ziel 2: Bessere Bioabfallqualität, weniger Plastik!</vt:lpstr>
      <vt:lpstr>Ziel 2: Bessere Bioabfallqualität, weniger Plastik!</vt:lpstr>
      <vt:lpstr>Ziel 2: Bessere Bioabfallqualität, weniger Plastik! Das neue Detektionssystem / Beispiele C-Trace Kamerasysteme</vt:lpstr>
      <vt:lpstr>Technische Umsetzung / Beispiele C-Trace Kameraaufnahmen</vt:lpstr>
      <vt:lpstr>Einführung in Phasen</vt:lpstr>
      <vt:lpstr>„Vorwarnphase“</vt:lpstr>
      <vt:lpstr>Fehlbefüllung         </vt:lpstr>
      <vt:lpstr>Entwicklung in den Pilotgemeinden (Ortsteil Kirkel: 1- 2 Familienhäuser als vorherrschende Siedlungsstruktur) 13.11.24-14.6.25</vt:lpstr>
      <vt:lpstr>Fazit: Die Mischung macht‘s! Die Biodetektion wirkt!</vt:lpstr>
      <vt:lpstr>Vielen Dank für Ihre Aufmerksamkeit!</vt:lpstr>
      <vt:lpstr>Erweiterung des Detektionssystems um Kaskade „Verschmutzungsgrad“ (Signifikanzschwelle)</vt:lpstr>
      <vt:lpstr>Informationsmaßnahmen im Rahmen der EVS-Kampagne „Ein Herz für die Tonne“</vt:lpstr>
      <vt:lpstr>Rahmenbedingungen EVS</vt:lpstr>
      <vt:lpstr>Technische Umsetzung</vt:lpstr>
      <vt:lpstr>Technische Umsetzung für die Sachbearbeitung – „eigene C-ware“ der Firma c-trace für EVS</vt:lpstr>
      <vt:lpstr>Lessons learnt (so far)</vt:lpstr>
      <vt:lpstr> Pilotbereich     </vt:lpstr>
    </vt:vector>
  </TitlesOfParts>
  <Company>SWT AöR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grasm</dc:creator>
  <cp:lastModifiedBy>Weber Alina</cp:lastModifiedBy>
  <cp:revision>430</cp:revision>
  <dcterms:created xsi:type="dcterms:W3CDTF">2011-11-08T10:45:04Z</dcterms:created>
  <dcterms:modified xsi:type="dcterms:W3CDTF">2025-09-29T10:11:32Z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0x010100DEA1DC4AE7C1774BB1166A0CECB2FFAD</vt:lpwstr>
  </property>
</Properties>
</file>